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7" r:id="rId5"/>
    <p:sldId id="258" r:id="rId6"/>
    <p:sldId id="256" r:id="rId7"/>
    <p:sldId id="259" r:id="rId8"/>
    <p:sldId id="262" r:id="rId9"/>
    <p:sldId id="26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38DB06C-CC54-481F-9551-D0D3333A96B6}" v="101" dt="2020-12-07T10:21:35.08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6" autoAdjust="0"/>
    <p:restoredTop sz="94660"/>
  </p:normalViewPr>
  <p:slideViewPr>
    <p:cSldViewPr snapToGrid="0">
      <p:cViewPr varScale="1">
        <p:scale>
          <a:sx n="98" d="100"/>
          <a:sy n="98" d="100"/>
        </p:scale>
        <p:origin x="102" y="7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5" Type="http://schemas.microsoft.com/office/2015/10/relationships/revisionInfo" Target="revisionInfo.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image1.jpg>
</file>

<file path=ppt/media/image2.jpeg>
</file>

<file path=ppt/media/image3.jpe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B4BCF-C541-4927-8AD4-F1E1EB4D0B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B78E66E-28AC-42AD-9A2D-D57174704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30CFFEF-C627-42C7-B8B6-059929CBEDCC}"/>
              </a:ext>
            </a:extLst>
          </p:cNvPr>
          <p:cNvSpPr>
            <a:spLocks noGrp="1"/>
          </p:cNvSpPr>
          <p:nvPr>
            <p:ph type="dt" sz="half" idx="10"/>
          </p:nvPr>
        </p:nvSpPr>
        <p:spPr/>
        <p:txBody>
          <a:bodyPr/>
          <a:lstStyle/>
          <a:p>
            <a:fld id="{E28010C6-167C-43CB-9A39-7AC0482CBAA6}" type="datetimeFigureOut">
              <a:rPr lang="en-US" smtClean="0"/>
              <a:t>5/11/2022</a:t>
            </a:fld>
            <a:endParaRPr lang="en-US"/>
          </a:p>
        </p:txBody>
      </p:sp>
      <p:sp>
        <p:nvSpPr>
          <p:cNvPr id="5" name="Footer Placeholder 4">
            <a:extLst>
              <a:ext uri="{FF2B5EF4-FFF2-40B4-BE49-F238E27FC236}">
                <a16:creationId xmlns:a16="http://schemas.microsoft.com/office/drawing/2014/main" id="{CD7C1F8F-2464-4534-B470-066954CAC3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0C9638-78DD-48F3-8D5C-BD70397B6E60}"/>
              </a:ext>
            </a:extLst>
          </p:cNvPr>
          <p:cNvSpPr>
            <a:spLocks noGrp="1"/>
          </p:cNvSpPr>
          <p:nvPr>
            <p:ph type="sldNum" sz="quarter" idx="12"/>
          </p:nvPr>
        </p:nvSpPr>
        <p:spPr/>
        <p:txBody>
          <a:bodyPr/>
          <a:lstStyle/>
          <a:p>
            <a:fld id="{2AE5C612-B06B-47DE-9832-A84A8E06A430}" type="slidenum">
              <a:rPr lang="en-US" smtClean="0"/>
              <a:t>‹#›</a:t>
            </a:fld>
            <a:endParaRPr lang="en-US"/>
          </a:p>
        </p:txBody>
      </p:sp>
    </p:spTree>
    <p:extLst>
      <p:ext uri="{BB962C8B-B14F-4D97-AF65-F5344CB8AC3E}">
        <p14:creationId xmlns:p14="http://schemas.microsoft.com/office/powerpoint/2010/main" val="3298646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84FD9-C5BE-45C5-8DFC-432B01B2E73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C98C5B8-A208-4716-AD60-0EDF10DAA76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D76605-816D-4FDF-A0DF-F99BDB1C93FA}"/>
              </a:ext>
            </a:extLst>
          </p:cNvPr>
          <p:cNvSpPr>
            <a:spLocks noGrp="1"/>
          </p:cNvSpPr>
          <p:nvPr>
            <p:ph type="dt" sz="half" idx="10"/>
          </p:nvPr>
        </p:nvSpPr>
        <p:spPr/>
        <p:txBody>
          <a:bodyPr/>
          <a:lstStyle/>
          <a:p>
            <a:fld id="{E28010C6-167C-43CB-9A39-7AC0482CBAA6}" type="datetimeFigureOut">
              <a:rPr lang="en-US" smtClean="0"/>
              <a:t>5/11/2022</a:t>
            </a:fld>
            <a:endParaRPr lang="en-US"/>
          </a:p>
        </p:txBody>
      </p:sp>
      <p:sp>
        <p:nvSpPr>
          <p:cNvPr id="5" name="Footer Placeholder 4">
            <a:extLst>
              <a:ext uri="{FF2B5EF4-FFF2-40B4-BE49-F238E27FC236}">
                <a16:creationId xmlns:a16="http://schemas.microsoft.com/office/drawing/2014/main" id="{8E15D27F-0FCB-4C33-B54E-9CA9760C8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CF9E29-CA9B-4FAD-A340-B908592C06D2}"/>
              </a:ext>
            </a:extLst>
          </p:cNvPr>
          <p:cNvSpPr>
            <a:spLocks noGrp="1"/>
          </p:cNvSpPr>
          <p:nvPr>
            <p:ph type="sldNum" sz="quarter" idx="12"/>
          </p:nvPr>
        </p:nvSpPr>
        <p:spPr/>
        <p:txBody>
          <a:bodyPr/>
          <a:lstStyle/>
          <a:p>
            <a:fld id="{2AE5C612-B06B-47DE-9832-A84A8E06A430}" type="slidenum">
              <a:rPr lang="en-US" smtClean="0"/>
              <a:t>‹#›</a:t>
            </a:fld>
            <a:endParaRPr lang="en-US"/>
          </a:p>
        </p:txBody>
      </p:sp>
    </p:spTree>
    <p:extLst>
      <p:ext uri="{BB962C8B-B14F-4D97-AF65-F5344CB8AC3E}">
        <p14:creationId xmlns:p14="http://schemas.microsoft.com/office/powerpoint/2010/main" val="13111211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764F898-766D-4CE5-90BE-2D005F3B18A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52D325-62AC-480A-877D-68802DF035F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2EE4AD-BBCA-49C0-9F0E-CC8075F79E4A}"/>
              </a:ext>
            </a:extLst>
          </p:cNvPr>
          <p:cNvSpPr>
            <a:spLocks noGrp="1"/>
          </p:cNvSpPr>
          <p:nvPr>
            <p:ph type="dt" sz="half" idx="10"/>
          </p:nvPr>
        </p:nvSpPr>
        <p:spPr/>
        <p:txBody>
          <a:bodyPr/>
          <a:lstStyle/>
          <a:p>
            <a:fld id="{E28010C6-167C-43CB-9A39-7AC0482CBAA6}" type="datetimeFigureOut">
              <a:rPr lang="en-US" smtClean="0"/>
              <a:t>5/11/2022</a:t>
            </a:fld>
            <a:endParaRPr lang="en-US"/>
          </a:p>
        </p:txBody>
      </p:sp>
      <p:sp>
        <p:nvSpPr>
          <p:cNvPr id="5" name="Footer Placeholder 4">
            <a:extLst>
              <a:ext uri="{FF2B5EF4-FFF2-40B4-BE49-F238E27FC236}">
                <a16:creationId xmlns:a16="http://schemas.microsoft.com/office/drawing/2014/main" id="{AF8849CB-8551-411D-8A86-CD1854979E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044856-1FA9-4A4A-B635-C162581A1ED6}"/>
              </a:ext>
            </a:extLst>
          </p:cNvPr>
          <p:cNvSpPr>
            <a:spLocks noGrp="1"/>
          </p:cNvSpPr>
          <p:nvPr>
            <p:ph type="sldNum" sz="quarter" idx="12"/>
          </p:nvPr>
        </p:nvSpPr>
        <p:spPr/>
        <p:txBody>
          <a:bodyPr/>
          <a:lstStyle/>
          <a:p>
            <a:fld id="{2AE5C612-B06B-47DE-9832-A84A8E06A430}" type="slidenum">
              <a:rPr lang="en-US" smtClean="0"/>
              <a:t>‹#›</a:t>
            </a:fld>
            <a:endParaRPr lang="en-US"/>
          </a:p>
        </p:txBody>
      </p:sp>
    </p:spTree>
    <p:extLst>
      <p:ext uri="{BB962C8B-B14F-4D97-AF65-F5344CB8AC3E}">
        <p14:creationId xmlns:p14="http://schemas.microsoft.com/office/powerpoint/2010/main" val="3335920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062FB-A9D4-4D87-8D05-226CA9A433D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4EE159-B252-44C5-8D37-AE65B086D70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4462F1-03B2-4E41-9DED-FB9418C6DDA2}"/>
              </a:ext>
            </a:extLst>
          </p:cNvPr>
          <p:cNvSpPr>
            <a:spLocks noGrp="1"/>
          </p:cNvSpPr>
          <p:nvPr>
            <p:ph type="dt" sz="half" idx="10"/>
          </p:nvPr>
        </p:nvSpPr>
        <p:spPr/>
        <p:txBody>
          <a:bodyPr/>
          <a:lstStyle/>
          <a:p>
            <a:fld id="{E28010C6-167C-43CB-9A39-7AC0482CBAA6}" type="datetimeFigureOut">
              <a:rPr lang="en-US" smtClean="0"/>
              <a:t>5/11/2022</a:t>
            </a:fld>
            <a:endParaRPr lang="en-US"/>
          </a:p>
        </p:txBody>
      </p:sp>
      <p:sp>
        <p:nvSpPr>
          <p:cNvPr id="5" name="Footer Placeholder 4">
            <a:extLst>
              <a:ext uri="{FF2B5EF4-FFF2-40B4-BE49-F238E27FC236}">
                <a16:creationId xmlns:a16="http://schemas.microsoft.com/office/drawing/2014/main" id="{BFE63F07-148E-4C73-BE92-AB36EE2DDA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A4F260-B2D4-4D56-AED0-EEBE01389CC8}"/>
              </a:ext>
            </a:extLst>
          </p:cNvPr>
          <p:cNvSpPr>
            <a:spLocks noGrp="1"/>
          </p:cNvSpPr>
          <p:nvPr>
            <p:ph type="sldNum" sz="quarter" idx="12"/>
          </p:nvPr>
        </p:nvSpPr>
        <p:spPr/>
        <p:txBody>
          <a:bodyPr/>
          <a:lstStyle/>
          <a:p>
            <a:fld id="{2AE5C612-B06B-47DE-9832-A84A8E06A430}" type="slidenum">
              <a:rPr lang="en-US" smtClean="0"/>
              <a:t>‹#›</a:t>
            </a:fld>
            <a:endParaRPr lang="en-US"/>
          </a:p>
        </p:txBody>
      </p:sp>
    </p:spTree>
    <p:extLst>
      <p:ext uri="{BB962C8B-B14F-4D97-AF65-F5344CB8AC3E}">
        <p14:creationId xmlns:p14="http://schemas.microsoft.com/office/powerpoint/2010/main" val="3046636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5B909-ED9E-4C91-8CA7-E8D7EB0F92B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72CF3DA-EDA8-4388-8672-E7EF645D9D1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F70A199-EABC-41C2-85D7-6C773B9B1292}"/>
              </a:ext>
            </a:extLst>
          </p:cNvPr>
          <p:cNvSpPr>
            <a:spLocks noGrp="1"/>
          </p:cNvSpPr>
          <p:nvPr>
            <p:ph type="dt" sz="half" idx="10"/>
          </p:nvPr>
        </p:nvSpPr>
        <p:spPr/>
        <p:txBody>
          <a:bodyPr/>
          <a:lstStyle/>
          <a:p>
            <a:fld id="{E28010C6-167C-43CB-9A39-7AC0482CBAA6}" type="datetimeFigureOut">
              <a:rPr lang="en-US" smtClean="0"/>
              <a:t>5/11/2022</a:t>
            </a:fld>
            <a:endParaRPr lang="en-US"/>
          </a:p>
        </p:txBody>
      </p:sp>
      <p:sp>
        <p:nvSpPr>
          <p:cNvPr id="5" name="Footer Placeholder 4">
            <a:extLst>
              <a:ext uri="{FF2B5EF4-FFF2-40B4-BE49-F238E27FC236}">
                <a16:creationId xmlns:a16="http://schemas.microsoft.com/office/drawing/2014/main" id="{FB3982A9-C834-4F5C-85EA-E9ADD966B2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0651E2-517D-4CAA-B809-560066F70C55}"/>
              </a:ext>
            </a:extLst>
          </p:cNvPr>
          <p:cNvSpPr>
            <a:spLocks noGrp="1"/>
          </p:cNvSpPr>
          <p:nvPr>
            <p:ph type="sldNum" sz="quarter" idx="12"/>
          </p:nvPr>
        </p:nvSpPr>
        <p:spPr/>
        <p:txBody>
          <a:bodyPr/>
          <a:lstStyle/>
          <a:p>
            <a:fld id="{2AE5C612-B06B-47DE-9832-A84A8E06A430}" type="slidenum">
              <a:rPr lang="en-US" smtClean="0"/>
              <a:t>‹#›</a:t>
            </a:fld>
            <a:endParaRPr lang="en-US"/>
          </a:p>
        </p:txBody>
      </p:sp>
    </p:spTree>
    <p:extLst>
      <p:ext uri="{BB962C8B-B14F-4D97-AF65-F5344CB8AC3E}">
        <p14:creationId xmlns:p14="http://schemas.microsoft.com/office/powerpoint/2010/main" val="27156681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4A0DD-9567-4F36-A0DF-97B7E198972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C57285-FFEA-497D-9557-30CC82896A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04A27C7-09E0-4FFA-B175-B03510FC8E9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CD7F90D-D3B3-44A8-B4D3-52EEAE3A9B8B}"/>
              </a:ext>
            </a:extLst>
          </p:cNvPr>
          <p:cNvSpPr>
            <a:spLocks noGrp="1"/>
          </p:cNvSpPr>
          <p:nvPr>
            <p:ph type="dt" sz="half" idx="10"/>
          </p:nvPr>
        </p:nvSpPr>
        <p:spPr/>
        <p:txBody>
          <a:bodyPr/>
          <a:lstStyle/>
          <a:p>
            <a:fld id="{E28010C6-167C-43CB-9A39-7AC0482CBAA6}" type="datetimeFigureOut">
              <a:rPr lang="en-US" smtClean="0"/>
              <a:t>5/11/2022</a:t>
            </a:fld>
            <a:endParaRPr lang="en-US"/>
          </a:p>
        </p:txBody>
      </p:sp>
      <p:sp>
        <p:nvSpPr>
          <p:cNvPr id="6" name="Footer Placeholder 5">
            <a:extLst>
              <a:ext uri="{FF2B5EF4-FFF2-40B4-BE49-F238E27FC236}">
                <a16:creationId xmlns:a16="http://schemas.microsoft.com/office/drawing/2014/main" id="{499C1E02-DFB0-4A22-AB3F-0BD8FCF579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D722AC3-0EAC-4184-AB47-5D766E29854E}"/>
              </a:ext>
            </a:extLst>
          </p:cNvPr>
          <p:cNvSpPr>
            <a:spLocks noGrp="1"/>
          </p:cNvSpPr>
          <p:nvPr>
            <p:ph type="sldNum" sz="quarter" idx="12"/>
          </p:nvPr>
        </p:nvSpPr>
        <p:spPr/>
        <p:txBody>
          <a:bodyPr/>
          <a:lstStyle/>
          <a:p>
            <a:fld id="{2AE5C612-B06B-47DE-9832-A84A8E06A430}" type="slidenum">
              <a:rPr lang="en-US" smtClean="0"/>
              <a:t>‹#›</a:t>
            </a:fld>
            <a:endParaRPr lang="en-US"/>
          </a:p>
        </p:txBody>
      </p:sp>
    </p:spTree>
    <p:extLst>
      <p:ext uri="{BB962C8B-B14F-4D97-AF65-F5344CB8AC3E}">
        <p14:creationId xmlns:p14="http://schemas.microsoft.com/office/powerpoint/2010/main" val="39697432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1C8C1-654D-48EE-BF57-6FBB7B56A9B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F37BFF7-6516-40D2-B4B1-CF3B826EC7B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5D1C38-DA83-48F7-95F9-F6E5A28FF06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DFA1F9D-1406-4FDD-8ED5-5F5F2FDF877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36B3C7A-6D90-4AF8-878D-BB2E3734489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C7A535A-A7C6-474B-8A3B-F5D5E974BDCC}"/>
              </a:ext>
            </a:extLst>
          </p:cNvPr>
          <p:cNvSpPr>
            <a:spLocks noGrp="1"/>
          </p:cNvSpPr>
          <p:nvPr>
            <p:ph type="dt" sz="half" idx="10"/>
          </p:nvPr>
        </p:nvSpPr>
        <p:spPr/>
        <p:txBody>
          <a:bodyPr/>
          <a:lstStyle/>
          <a:p>
            <a:fld id="{E28010C6-167C-43CB-9A39-7AC0482CBAA6}" type="datetimeFigureOut">
              <a:rPr lang="en-US" smtClean="0"/>
              <a:t>5/11/2022</a:t>
            </a:fld>
            <a:endParaRPr lang="en-US"/>
          </a:p>
        </p:txBody>
      </p:sp>
      <p:sp>
        <p:nvSpPr>
          <p:cNvPr id="8" name="Footer Placeholder 7">
            <a:extLst>
              <a:ext uri="{FF2B5EF4-FFF2-40B4-BE49-F238E27FC236}">
                <a16:creationId xmlns:a16="http://schemas.microsoft.com/office/drawing/2014/main" id="{22393A6B-0523-4F1F-AD6C-561130111D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059A736-3C2E-4005-9B30-839D53EEE2B7}"/>
              </a:ext>
            </a:extLst>
          </p:cNvPr>
          <p:cNvSpPr>
            <a:spLocks noGrp="1"/>
          </p:cNvSpPr>
          <p:nvPr>
            <p:ph type="sldNum" sz="quarter" idx="12"/>
          </p:nvPr>
        </p:nvSpPr>
        <p:spPr/>
        <p:txBody>
          <a:bodyPr/>
          <a:lstStyle/>
          <a:p>
            <a:fld id="{2AE5C612-B06B-47DE-9832-A84A8E06A430}" type="slidenum">
              <a:rPr lang="en-US" smtClean="0"/>
              <a:t>‹#›</a:t>
            </a:fld>
            <a:endParaRPr lang="en-US"/>
          </a:p>
        </p:txBody>
      </p:sp>
    </p:spTree>
    <p:extLst>
      <p:ext uri="{BB962C8B-B14F-4D97-AF65-F5344CB8AC3E}">
        <p14:creationId xmlns:p14="http://schemas.microsoft.com/office/powerpoint/2010/main" val="338816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067F8-4900-4893-AE71-4B05279796D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0CE2045-8EF5-43B8-B155-959FFFA58001}"/>
              </a:ext>
            </a:extLst>
          </p:cNvPr>
          <p:cNvSpPr>
            <a:spLocks noGrp="1"/>
          </p:cNvSpPr>
          <p:nvPr>
            <p:ph type="dt" sz="half" idx="10"/>
          </p:nvPr>
        </p:nvSpPr>
        <p:spPr/>
        <p:txBody>
          <a:bodyPr/>
          <a:lstStyle/>
          <a:p>
            <a:fld id="{E28010C6-167C-43CB-9A39-7AC0482CBAA6}" type="datetimeFigureOut">
              <a:rPr lang="en-US" smtClean="0"/>
              <a:t>5/11/2022</a:t>
            </a:fld>
            <a:endParaRPr lang="en-US"/>
          </a:p>
        </p:txBody>
      </p:sp>
      <p:sp>
        <p:nvSpPr>
          <p:cNvPr id="4" name="Footer Placeholder 3">
            <a:extLst>
              <a:ext uri="{FF2B5EF4-FFF2-40B4-BE49-F238E27FC236}">
                <a16:creationId xmlns:a16="http://schemas.microsoft.com/office/drawing/2014/main" id="{1E803FB1-B83F-4192-A385-4758E18C107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7811B3-41FD-42A5-9499-C443076E66E9}"/>
              </a:ext>
            </a:extLst>
          </p:cNvPr>
          <p:cNvSpPr>
            <a:spLocks noGrp="1"/>
          </p:cNvSpPr>
          <p:nvPr>
            <p:ph type="sldNum" sz="quarter" idx="12"/>
          </p:nvPr>
        </p:nvSpPr>
        <p:spPr/>
        <p:txBody>
          <a:bodyPr/>
          <a:lstStyle/>
          <a:p>
            <a:fld id="{2AE5C612-B06B-47DE-9832-A84A8E06A430}" type="slidenum">
              <a:rPr lang="en-US" smtClean="0"/>
              <a:t>‹#›</a:t>
            </a:fld>
            <a:endParaRPr lang="en-US"/>
          </a:p>
        </p:txBody>
      </p:sp>
    </p:spTree>
    <p:extLst>
      <p:ext uri="{BB962C8B-B14F-4D97-AF65-F5344CB8AC3E}">
        <p14:creationId xmlns:p14="http://schemas.microsoft.com/office/powerpoint/2010/main" val="49842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E3E154-F6B0-40DB-9192-2127159D13DA}"/>
              </a:ext>
            </a:extLst>
          </p:cNvPr>
          <p:cNvSpPr>
            <a:spLocks noGrp="1"/>
          </p:cNvSpPr>
          <p:nvPr>
            <p:ph type="dt" sz="half" idx="10"/>
          </p:nvPr>
        </p:nvSpPr>
        <p:spPr/>
        <p:txBody>
          <a:bodyPr/>
          <a:lstStyle/>
          <a:p>
            <a:fld id="{E28010C6-167C-43CB-9A39-7AC0482CBAA6}" type="datetimeFigureOut">
              <a:rPr lang="en-US" smtClean="0"/>
              <a:t>5/11/2022</a:t>
            </a:fld>
            <a:endParaRPr lang="en-US"/>
          </a:p>
        </p:txBody>
      </p:sp>
      <p:sp>
        <p:nvSpPr>
          <p:cNvPr id="3" name="Footer Placeholder 2">
            <a:extLst>
              <a:ext uri="{FF2B5EF4-FFF2-40B4-BE49-F238E27FC236}">
                <a16:creationId xmlns:a16="http://schemas.microsoft.com/office/drawing/2014/main" id="{6116B642-D748-4D93-A68B-CDEF61E8E2D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60DD956-9D83-4175-8B69-D4236C2CDEB6}"/>
              </a:ext>
            </a:extLst>
          </p:cNvPr>
          <p:cNvSpPr>
            <a:spLocks noGrp="1"/>
          </p:cNvSpPr>
          <p:nvPr>
            <p:ph type="sldNum" sz="quarter" idx="12"/>
          </p:nvPr>
        </p:nvSpPr>
        <p:spPr/>
        <p:txBody>
          <a:bodyPr/>
          <a:lstStyle/>
          <a:p>
            <a:fld id="{2AE5C612-B06B-47DE-9832-A84A8E06A430}" type="slidenum">
              <a:rPr lang="en-US" smtClean="0"/>
              <a:t>‹#›</a:t>
            </a:fld>
            <a:endParaRPr lang="en-US"/>
          </a:p>
        </p:txBody>
      </p:sp>
    </p:spTree>
    <p:extLst>
      <p:ext uri="{BB962C8B-B14F-4D97-AF65-F5344CB8AC3E}">
        <p14:creationId xmlns:p14="http://schemas.microsoft.com/office/powerpoint/2010/main" val="33808530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B9452-B1A4-496B-B0BC-D3F0D4DE9D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D99FE16-7D50-49A7-B7AD-EAF8FC20E8C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F0AF9FC-6F22-4182-882D-2BFBC999B4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5F37FB-3DCD-423F-A136-62544832335E}"/>
              </a:ext>
            </a:extLst>
          </p:cNvPr>
          <p:cNvSpPr>
            <a:spLocks noGrp="1"/>
          </p:cNvSpPr>
          <p:nvPr>
            <p:ph type="dt" sz="half" idx="10"/>
          </p:nvPr>
        </p:nvSpPr>
        <p:spPr/>
        <p:txBody>
          <a:bodyPr/>
          <a:lstStyle/>
          <a:p>
            <a:fld id="{E28010C6-167C-43CB-9A39-7AC0482CBAA6}" type="datetimeFigureOut">
              <a:rPr lang="en-US" smtClean="0"/>
              <a:t>5/11/2022</a:t>
            </a:fld>
            <a:endParaRPr lang="en-US"/>
          </a:p>
        </p:txBody>
      </p:sp>
      <p:sp>
        <p:nvSpPr>
          <p:cNvPr id="6" name="Footer Placeholder 5">
            <a:extLst>
              <a:ext uri="{FF2B5EF4-FFF2-40B4-BE49-F238E27FC236}">
                <a16:creationId xmlns:a16="http://schemas.microsoft.com/office/drawing/2014/main" id="{9AD324A3-6C92-4C36-8F3B-25A86FF53F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5EBF05-06C4-4E6A-A677-6C7AF7793331}"/>
              </a:ext>
            </a:extLst>
          </p:cNvPr>
          <p:cNvSpPr>
            <a:spLocks noGrp="1"/>
          </p:cNvSpPr>
          <p:nvPr>
            <p:ph type="sldNum" sz="quarter" idx="12"/>
          </p:nvPr>
        </p:nvSpPr>
        <p:spPr/>
        <p:txBody>
          <a:bodyPr/>
          <a:lstStyle/>
          <a:p>
            <a:fld id="{2AE5C612-B06B-47DE-9832-A84A8E06A430}" type="slidenum">
              <a:rPr lang="en-US" smtClean="0"/>
              <a:t>‹#›</a:t>
            </a:fld>
            <a:endParaRPr lang="en-US"/>
          </a:p>
        </p:txBody>
      </p:sp>
    </p:spTree>
    <p:extLst>
      <p:ext uri="{BB962C8B-B14F-4D97-AF65-F5344CB8AC3E}">
        <p14:creationId xmlns:p14="http://schemas.microsoft.com/office/powerpoint/2010/main" val="2413760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19DA71-6009-48BB-A4FA-FA71DC94B7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6F5133E-C2CB-4642-BB63-C6E70B4ABF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4AC4D43-67A1-47E7-8DC5-E61DE3427F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593E9EF-F97A-4188-85E3-3E06B261D80A}"/>
              </a:ext>
            </a:extLst>
          </p:cNvPr>
          <p:cNvSpPr>
            <a:spLocks noGrp="1"/>
          </p:cNvSpPr>
          <p:nvPr>
            <p:ph type="dt" sz="half" idx="10"/>
          </p:nvPr>
        </p:nvSpPr>
        <p:spPr/>
        <p:txBody>
          <a:bodyPr/>
          <a:lstStyle/>
          <a:p>
            <a:fld id="{E28010C6-167C-43CB-9A39-7AC0482CBAA6}" type="datetimeFigureOut">
              <a:rPr lang="en-US" smtClean="0"/>
              <a:t>5/11/2022</a:t>
            </a:fld>
            <a:endParaRPr lang="en-US"/>
          </a:p>
        </p:txBody>
      </p:sp>
      <p:sp>
        <p:nvSpPr>
          <p:cNvPr id="6" name="Footer Placeholder 5">
            <a:extLst>
              <a:ext uri="{FF2B5EF4-FFF2-40B4-BE49-F238E27FC236}">
                <a16:creationId xmlns:a16="http://schemas.microsoft.com/office/drawing/2014/main" id="{3C962493-46B7-480C-87FA-B60F801DC3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F35B7F-EC70-4C35-BC8E-DBE6B5183400}"/>
              </a:ext>
            </a:extLst>
          </p:cNvPr>
          <p:cNvSpPr>
            <a:spLocks noGrp="1"/>
          </p:cNvSpPr>
          <p:nvPr>
            <p:ph type="sldNum" sz="quarter" idx="12"/>
          </p:nvPr>
        </p:nvSpPr>
        <p:spPr/>
        <p:txBody>
          <a:bodyPr/>
          <a:lstStyle/>
          <a:p>
            <a:fld id="{2AE5C612-B06B-47DE-9832-A84A8E06A430}" type="slidenum">
              <a:rPr lang="en-US" smtClean="0"/>
              <a:t>‹#›</a:t>
            </a:fld>
            <a:endParaRPr lang="en-US"/>
          </a:p>
        </p:txBody>
      </p:sp>
    </p:spTree>
    <p:extLst>
      <p:ext uri="{BB962C8B-B14F-4D97-AF65-F5344CB8AC3E}">
        <p14:creationId xmlns:p14="http://schemas.microsoft.com/office/powerpoint/2010/main" val="2510077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944C0B-B1B0-489E-8F45-CC5D6368907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4ACB70D-21C5-4117-AF35-7BFEB3D792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0C54F9-8E55-42C5-83D2-584443AC39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8010C6-167C-43CB-9A39-7AC0482CBAA6}" type="datetimeFigureOut">
              <a:rPr lang="en-US" smtClean="0"/>
              <a:t>5/11/2022</a:t>
            </a:fld>
            <a:endParaRPr lang="en-US"/>
          </a:p>
        </p:txBody>
      </p:sp>
      <p:sp>
        <p:nvSpPr>
          <p:cNvPr id="5" name="Footer Placeholder 4">
            <a:extLst>
              <a:ext uri="{FF2B5EF4-FFF2-40B4-BE49-F238E27FC236}">
                <a16:creationId xmlns:a16="http://schemas.microsoft.com/office/drawing/2014/main" id="{A5DF6B6E-8AB9-44E0-8890-70C76E45B2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67B11C7-E3FA-410F-857F-7F7460C905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E5C612-B06B-47DE-9832-A84A8E06A430}" type="slidenum">
              <a:rPr lang="en-US" smtClean="0"/>
              <a:t>‹#›</a:t>
            </a:fld>
            <a:endParaRPr lang="en-US"/>
          </a:p>
        </p:txBody>
      </p:sp>
    </p:spTree>
    <p:extLst>
      <p:ext uri="{BB962C8B-B14F-4D97-AF65-F5344CB8AC3E}">
        <p14:creationId xmlns:p14="http://schemas.microsoft.com/office/powerpoint/2010/main" val="7422314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www.kaggle.com/datasets/kritikseth/fruit-and-vegetable-image-recognition" TargetMode="External"/><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0" name="Rectangle 136">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481029" y="1157122"/>
            <a:ext cx="4023360" cy="3204134"/>
          </a:xfrm>
        </p:spPr>
        <p:txBody>
          <a:bodyPr anchor="b">
            <a:normAutofit/>
          </a:bodyPr>
          <a:lstStyle/>
          <a:p>
            <a:r>
              <a:rPr lang="en-US" sz="4800" b="1" dirty="0"/>
              <a:t>Object</a:t>
            </a:r>
            <a:br>
              <a:rPr lang="en-US" sz="4800" b="1" dirty="0"/>
            </a:br>
            <a:r>
              <a:rPr lang="en-US" sz="4800" b="1" dirty="0"/>
              <a:t>Detection</a:t>
            </a:r>
            <a:br>
              <a:rPr lang="en-US" sz="4800" b="1" dirty="0"/>
            </a:br>
            <a:r>
              <a:rPr lang="en-US" sz="4800" b="1" dirty="0"/>
              <a:t>Selected-2</a:t>
            </a:r>
          </a:p>
        </p:txBody>
      </p:sp>
      <p:pic>
        <p:nvPicPr>
          <p:cNvPr id="5" name="Picture 4" descr="A picture containing plant, vegetable&#10;&#10;Description automatically generated">
            <a:extLst>
              <a:ext uri="{FF2B5EF4-FFF2-40B4-BE49-F238E27FC236}">
                <a16:creationId xmlns:a16="http://schemas.microsoft.com/office/drawing/2014/main" id="{718C869C-E009-D751-1A18-5F3C0CF66E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9606" y="1064290"/>
            <a:ext cx="3826046" cy="385489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41" name="Rectangle 14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3" name="Rectangle 14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7" name="Table 7">
            <a:extLst>
              <a:ext uri="{FF2B5EF4-FFF2-40B4-BE49-F238E27FC236}">
                <a16:creationId xmlns:a16="http://schemas.microsoft.com/office/drawing/2014/main" id="{8165B1C5-762D-4485-AFA9-029F1B819CCA}"/>
              </a:ext>
            </a:extLst>
          </p:cNvPr>
          <p:cNvGraphicFramePr>
            <a:graphicFrameLocks noGrp="1"/>
          </p:cNvGraphicFramePr>
          <p:nvPr>
            <p:extLst>
              <p:ext uri="{D42A27DB-BD31-4B8C-83A1-F6EECF244321}">
                <p14:modId xmlns:p14="http://schemas.microsoft.com/office/powerpoint/2010/main" val="4219099507"/>
              </p:ext>
            </p:extLst>
          </p:nvPr>
        </p:nvGraphicFramePr>
        <p:xfrm>
          <a:off x="184948" y="5608670"/>
          <a:ext cx="8044650" cy="1127760"/>
        </p:xfrm>
        <a:graphic>
          <a:graphicData uri="http://schemas.openxmlformats.org/drawingml/2006/table">
            <a:tbl>
              <a:tblPr firstRow="1" bandRow="1">
                <a:tableStyleId>{EB344D84-9AFB-497E-A393-DC336BA19D2E}</a:tableStyleId>
              </a:tblPr>
              <a:tblGrid>
                <a:gridCol w="1340775">
                  <a:extLst>
                    <a:ext uri="{9D8B030D-6E8A-4147-A177-3AD203B41FA5}">
                      <a16:colId xmlns:a16="http://schemas.microsoft.com/office/drawing/2014/main" val="2702899400"/>
                    </a:ext>
                  </a:extLst>
                </a:gridCol>
                <a:gridCol w="1340775">
                  <a:extLst>
                    <a:ext uri="{9D8B030D-6E8A-4147-A177-3AD203B41FA5}">
                      <a16:colId xmlns:a16="http://schemas.microsoft.com/office/drawing/2014/main" val="4166904427"/>
                    </a:ext>
                  </a:extLst>
                </a:gridCol>
                <a:gridCol w="1340775">
                  <a:extLst>
                    <a:ext uri="{9D8B030D-6E8A-4147-A177-3AD203B41FA5}">
                      <a16:colId xmlns:a16="http://schemas.microsoft.com/office/drawing/2014/main" val="4188928606"/>
                    </a:ext>
                  </a:extLst>
                </a:gridCol>
                <a:gridCol w="1340775">
                  <a:extLst>
                    <a:ext uri="{9D8B030D-6E8A-4147-A177-3AD203B41FA5}">
                      <a16:colId xmlns:a16="http://schemas.microsoft.com/office/drawing/2014/main" val="2490531990"/>
                    </a:ext>
                  </a:extLst>
                </a:gridCol>
                <a:gridCol w="1340775">
                  <a:extLst>
                    <a:ext uri="{9D8B030D-6E8A-4147-A177-3AD203B41FA5}">
                      <a16:colId xmlns:a16="http://schemas.microsoft.com/office/drawing/2014/main" val="2636047656"/>
                    </a:ext>
                  </a:extLst>
                </a:gridCol>
                <a:gridCol w="1340775">
                  <a:extLst>
                    <a:ext uri="{9D8B030D-6E8A-4147-A177-3AD203B41FA5}">
                      <a16:colId xmlns:a16="http://schemas.microsoft.com/office/drawing/2014/main" val="3691327092"/>
                    </a:ext>
                  </a:extLst>
                </a:gridCol>
              </a:tblGrid>
              <a:tr h="335807">
                <a:tc>
                  <a:txBody>
                    <a:bodyPr/>
                    <a:lstStyle/>
                    <a:p>
                      <a:r>
                        <a:rPr lang="en-US" sz="1400" dirty="0"/>
                        <a:t>MEMBER 1</a:t>
                      </a:r>
                    </a:p>
                  </a:txBody>
                  <a:tcPr>
                    <a:solidFill>
                      <a:schemeClr val="accent1">
                        <a:lumMod val="75000"/>
                      </a:schemeClr>
                    </a:solidFill>
                  </a:tcPr>
                </a:tc>
                <a:tc>
                  <a:txBody>
                    <a:bodyPr/>
                    <a:lstStyle/>
                    <a:p>
                      <a:r>
                        <a:rPr lang="en-US" sz="1400" dirty="0"/>
                        <a:t>MEMBER 2</a:t>
                      </a:r>
                    </a:p>
                  </a:txBody>
                  <a:tcPr>
                    <a:solidFill>
                      <a:schemeClr val="accent1">
                        <a:lumMod val="75000"/>
                      </a:schemeClr>
                    </a:solidFill>
                  </a:tcPr>
                </a:tc>
                <a:tc>
                  <a:txBody>
                    <a:bodyPr/>
                    <a:lstStyle/>
                    <a:p>
                      <a:r>
                        <a:rPr lang="en-US" sz="1400" dirty="0"/>
                        <a:t>MEMBER 3</a:t>
                      </a:r>
                    </a:p>
                  </a:txBody>
                  <a:tcPr>
                    <a:solidFill>
                      <a:schemeClr val="accent1">
                        <a:lumMod val="75000"/>
                      </a:schemeClr>
                    </a:solidFill>
                  </a:tcPr>
                </a:tc>
                <a:tc>
                  <a:txBody>
                    <a:bodyPr/>
                    <a:lstStyle/>
                    <a:p>
                      <a:r>
                        <a:rPr lang="en-US" sz="1400" dirty="0"/>
                        <a:t>MEMBER 4</a:t>
                      </a:r>
                    </a:p>
                  </a:txBody>
                  <a:tcPr>
                    <a:solidFill>
                      <a:schemeClr val="accent1">
                        <a:lumMod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MEMBER 5 (TL)</a:t>
                      </a:r>
                    </a:p>
                    <a:p>
                      <a:endParaRPr lang="en-US" sz="1400" dirty="0"/>
                    </a:p>
                  </a:txBody>
                  <a:tcPr>
                    <a:solidFill>
                      <a:schemeClr val="accent1">
                        <a:lumMod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MEMBER 6</a:t>
                      </a:r>
                    </a:p>
                    <a:p>
                      <a:endParaRPr lang="en-US" sz="1400" dirty="0"/>
                    </a:p>
                  </a:txBody>
                  <a:tcPr>
                    <a:solidFill>
                      <a:schemeClr val="accent1">
                        <a:lumMod val="75000"/>
                      </a:schemeClr>
                    </a:solidFill>
                  </a:tcPr>
                </a:tc>
                <a:extLst>
                  <a:ext uri="{0D108BD9-81ED-4DB2-BD59-A6C34878D82A}">
                    <a16:rowId xmlns:a16="http://schemas.microsoft.com/office/drawing/2014/main" val="2385550247"/>
                  </a:ext>
                </a:extLst>
              </a:tr>
              <a:tr h="197534">
                <a:tc>
                  <a:txBody>
                    <a:bodyPr/>
                    <a:lstStyle/>
                    <a:p>
                      <a:r>
                        <a:rPr lang="en-US" sz="1400" b="1" dirty="0"/>
                        <a:t>20180002</a:t>
                      </a:r>
                    </a:p>
                  </a:txBody>
                  <a:tcPr>
                    <a:solidFill>
                      <a:schemeClr val="tx2"/>
                    </a:solidFill>
                  </a:tcPr>
                </a:tc>
                <a:tc>
                  <a:txBody>
                    <a:bodyPr/>
                    <a:lstStyle/>
                    <a:p>
                      <a:r>
                        <a:rPr lang="en-US" sz="1400" b="1" dirty="0"/>
                        <a:t>20180003</a:t>
                      </a:r>
                    </a:p>
                  </a:txBody>
                  <a:tcPr>
                    <a:solidFill>
                      <a:schemeClr val="tx2"/>
                    </a:solidFill>
                  </a:tcPr>
                </a:tc>
                <a:tc>
                  <a:txBody>
                    <a:bodyPr/>
                    <a:lstStyle/>
                    <a:p>
                      <a:r>
                        <a:rPr lang="en-US" sz="1400" b="1" dirty="0"/>
                        <a:t>20180004</a:t>
                      </a:r>
                    </a:p>
                  </a:txBody>
                  <a:tcPr/>
                </a:tc>
                <a:tc>
                  <a:txBody>
                    <a:bodyPr/>
                    <a:lstStyle/>
                    <a:p>
                      <a:r>
                        <a:rPr lang="en-US" sz="1400" b="1" dirty="0"/>
                        <a:t>20180140</a:t>
                      </a:r>
                    </a:p>
                  </a:txBody>
                  <a:tcPr>
                    <a:solidFill>
                      <a:schemeClr val="tx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20180173</a:t>
                      </a:r>
                    </a:p>
                  </a:txBody>
                  <a:tcPr>
                    <a:solidFill>
                      <a:schemeClr val="tx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kern="1200" dirty="0">
                          <a:solidFill>
                            <a:schemeClr val="dk1"/>
                          </a:solidFill>
                          <a:effectLst/>
                          <a:latin typeface="+mn-lt"/>
                          <a:ea typeface="+mn-ea"/>
                          <a:cs typeface="+mn-cs"/>
                        </a:rPr>
                        <a:t>20180442</a:t>
                      </a:r>
                      <a:endParaRPr lang="en-US" sz="1400" b="1" dirty="0"/>
                    </a:p>
                  </a:txBody>
                  <a:tcPr>
                    <a:solidFill>
                      <a:schemeClr val="tx2"/>
                    </a:solidFill>
                  </a:tcPr>
                </a:tc>
                <a:extLst>
                  <a:ext uri="{0D108BD9-81ED-4DB2-BD59-A6C34878D82A}">
                    <a16:rowId xmlns:a16="http://schemas.microsoft.com/office/drawing/2014/main" val="894684068"/>
                  </a:ext>
                </a:extLst>
              </a:tr>
              <a:tr h="212576">
                <a:tc>
                  <a:txBody>
                    <a:bodyPr/>
                    <a:lstStyle/>
                    <a:p>
                      <a:r>
                        <a:rPr lang="ar-EG" sz="1400" b="1" dirty="0"/>
                        <a:t>ابانوب رافت وديع</a:t>
                      </a:r>
                      <a:endParaRPr lang="en-US" sz="1400" b="1" dirty="0"/>
                    </a:p>
                  </a:txBody>
                  <a:tcPr>
                    <a:solidFill>
                      <a:schemeClr val="tx2">
                        <a:lumMod val="90000"/>
                      </a:schemeClr>
                    </a:solidFill>
                  </a:tcPr>
                </a:tc>
                <a:tc>
                  <a:txBody>
                    <a:bodyPr/>
                    <a:lstStyle/>
                    <a:p>
                      <a:r>
                        <a:rPr lang="ar-EG" sz="1400" b="1" dirty="0"/>
                        <a:t>ابانوب كمال عطيه</a:t>
                      </a:r>
                      <a:endParaRPr lang="en-US" sz="1400" b="1" dirty="0"/>
                    </a:p>
                  </a:txBody>
                  <a:tcPr>
                    <a:solidFill>
                      <a:schemeClr val="tx2">
                        <a:lumMod val="90000"/>
                      </a:schemeClr>
                    </a:solidFill>
                  </a:tcPr>
                </a:tc>
                <a:tc>
                  <a:txBody>
                    <a:bodyPr/>
                    <a:lstStyle/>
                    <a:p>
                      <a:r>
                        <a:rPr lang="ar-EG" sz="1400" b="1" dirty="0"/>
                        <a:t>ابانوب مجدي اسعد</a:t>
                      </a:r>
                      <a:endParaRPr lang="en-US" sz="1400" b="1" dirty="0"/>
                    </a:p>
                  </a:txBody>
                  <a:tcPr>
                    <a:solidFill>
                      <a:schemeClr val="tx2">
                        <a:lumMod val="90000"/>
                      </a:schemeClr>
                    </a:solidFill>
                  </a:tcPr>
                </a:tc>
                <a:tc>
                  <a:txBody>
                    <a:bodyPr/>
                    <a:lstStyle/>
                    <a:p>
                      <a:r>
                        <a:rPr lang="ar-EG" sz="1400" b="1" dirty="0"/>
                        <a:t>اندرو عماد كامل</a:t>
                      </a:r>
                      <a:endParaRPr lang="en-US" sz="1400" b="1" dirty="0"/>
                    </a:p>
                  </a:txBody>
                  <a:tcPr>
                    <a:solidFill>
                      <a:schemeClr val="tx2">
                        <a:lumMod val="9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ar-EG" sz="1400" b="1" dirty="0"/>
                        <a:t>جرجس حنا سمعان</a:t>
                      </a:r>
                      <a:endParaRPr lang="en-US" sz="1400" b="1" dirty="0"/>
                    </a:p>
                  </a:txBody>
                  <a:tcPr>
                    <a:solidFill>
                      <a:schemeClr val="tx2">
                        <a:lumMod val="9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ar-EG" sz="1400" b="1" dirty="0"/>
                        <a:t>كيرلس هاني مكرم</a:t>
                      </a:r>
                      <a:endParaRPr lang="en-US" sz="1400" b="1" dirty="0"/>
                    </a:p>
                  </a:txBody>
                  <a:tcPr>
                    <a:solidFill>
                      <a:schemeClr val="tx2">
                        <a:lumMod val="90000"/>
                      </a:schemeClr>
                    </a:solidFill>
                  </a:tcPr>
                </a:tc>
                <a:extLst>
                  <a:ext uri="{0D108BD9-81ED-4DB2-BD59-A6C34878D82A}">
                    <a16:rowId xmlns:a16="http://schemas.microsoft.com/office/drawing/2014/main" val="946335980"/>
                  </a:ext>
                </a:extLst>
              </a:tr>
            </a:tbl>
          </a:graphicData>
        </a:graphic>
      </p:graphicFrame>
      <p:sp>
        <p:nvSpPr>
          <p:cNvPr id="8" name="Minus Sign 7">
            <a:extLst>
              <a:ext uri="{FF2B5EF4-FFF2-40B4-BE49-F238E27FC236}">
                <a16:creationId xmlns:a16="http://schemas.microsoft.com/office/drawing/2014/main" id="{70235908-1026-402E-A6FA-261437A61CEA}"/>
              </a:ext>
            </a:extLst>
          </p:cNvPr>
          <p:cNvSpPr/>
          <p:nvPr/>
        </p:nvSpPr>
        <p:spPr>
          <a:xfrm>
            <a:off x="336987" y="318373"/>
            <a:ext cx="992171" cy="745917"/>
          </a:xfrm>
          <a:prstGeom prst="mathMinu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417B712-9C25-4398-9B79-F217CD3B0821}"/>
              </a:ext>
            </a:extLst>
          </p:cNvPr>
          <p:cNvSpPr txBox="1"/>
          <p:nvPr/>
        </p:nvSpPr>
        <p:spPr>
          <a:xfrm>
            <a:off x="411663" y="4625274"/>
            <a:ext cx="4116372" cy="1064650"/>
          </a:xfrm>
          <a:prstGeom prst="rect">
            <a:avLst/>
          </a:prstGeom>
          <a:noFill/>
        </p:spPr>
        <p:txBody>
          <a:bodyPr wrap="square" rtlCol="0">
            <a:spAutoFit/>
          </a:bodyPr>
          <a:lstStyle/>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Arial" panose="020B0604020202020204" pitchFamily="34" charset="0"/>
              </a:rPr>
              <a:t>Under the supervision of Dr </a:t>
            </a:r>
            <a:r>
              <a:rPr lang="en-US" sz="1800" dirty="0" err="1">
                <a:effectLst/>
                <a:latin typeface="Calibri" panose="020F0502020204030204" pitchFamily="34" charset="0"/>
                <a:ea typeface="Calibri" panose="020F0502020204030204" pitchFamily="34" charset="0"/>
                <a:cs typeface="Arial" panose="020B0604020202020204" pitchFamily="34" charset="0"/>
              </a:rPr>
              <a:t>Wesam</a:t>
            </a:r>
            <a:r>
              <a:rPr lang="en-US" sz="1800" dirty="0">
                <a:effectLst/>
                <a:latin typeface="Calibri" panose="020F0502020204030204" pitchFamily="34" charset="0"/>
                <a:ea typeface="Calibri" panose="020F0502020204030204" pitchFamily="34" charset="0"/>
                <a:cs typeface="Arial" panose="020B0604020202020204" pitchFamily="34" charset="0"/>
              </a:rPr>
              <a:t> El-</a:t>
            </a:r>
            <a:r>
              <a:rPr lang="en-US" sz="1800" dirty="0" err="1">
                <a:effectLst/>
                <a:latin typeface="Calibri" panose="020F0502020204030204" pitchFamily="34" charset="0"/>
                <a:ea typeface="Calibri" panose="020F0502020204030204" pitchFamily="34" charset="0"/>
                <a:cs typeface="Arial" panose="020B0604020202020204" pitchFamily="34" charset="0"/>
              </a:rPr>
              <a:t>behaidy</a:t>
            </a:r>
            <a:endParaRPr lang="en-US" dirty="0"/>
          </a:p>
          <a:p>
            <a:pPr algn="ctr"/>
            <a:r>
              <a:rPr lang="en-US" dirty="0"/>
              <a:t>Helwan University </a:t>
            </a:r>
          </a:p>
        </p:txBody>
      </p:sp>
      <p:sp>
        <p:nvSpPr>
          <p:cNvPr id="13" name="TextBox 12">
            <a:extLst>
              <a:ext uri="{FF2B5EF4-FFF2-40B4-BE49-F238E27FC236}">
                <a16:creationId xmlns:a16="http://schemas.microsoft.com/office/drawing/2014/main" id="{334E52C4-4950-6235-4CF8-2AB57D821241}"/>
              </a:ext>
            </a:extLst>
          </p:cNvPr>
          <p:cNvSpPr txBox="1"/>
          <p:nvPr/>
        </p:nvSpPr>
        <p:spPr>
          <a:xfrm>
            <a:off x="8723388" y="2753785"/>
            <a:ext cx="3283664" cy="461665"/>
          </a:xfrm>
          <a:prstGeom prst="rect">
            <a:avLst/>
          </a:prstGeom>
          <a:noFill/>
          <a:ln>
            <a:solidFill>
              <a:schemeClr val="tx1"/>
            </a:solidFill>
          </a:ln>
        </p:spPr>
        <p:txBody>
          <a:bodyPr wrap="square" rtlCol="0">
            <a:spAutoFit/>
          </a:bodyPr>
          <a:lstStyle/>
          <a:p>
            <a:pPr algn="ctr"/>
            <a:r>
              <a:rPr lang="en-US" sz="2400" b="1" dirty="0"/>
              <a:t>Presentation Topics</a:t>
            </a:r>
          </a:p>
        </p:txBody>
      </p:sp>
      <p:sp>
        <p:nvSpPr>
          <p:cNvPr id="14" name="TextBox 13">
            <a:extLst>
              <a:ext uri="{FF2B5EF4-FFF2-40B4-BE49-F238E27FC236}">
                <a16:creationId xmlns:a16="http://schemas.microsoft.com/office/drawing/2014/main" id="{82B15A37-BC3E-00E2-DB69-D980ACC657DE}"/>
              </a:ext>
            </a:extLst>
          </p:cNvPr>
          <p:cNvSpPr txBox="1"/>
          <p:nvPr/>
        </p:nvSpPr>
        <p:spPr>
          <a:xfrm>
            <a:off x="8723388" y="3386602"/>
            <a:ext cx="3283664" cy="3349828"/>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dirty="0"/>
              <a:t>Architecture Used in Paper</a:t>
            </a:r>
          </a:p>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r>
              <a:rPr lang="en-US" dirty="0"/>
              <a:t>Dataset Details</a:t>
            </a:r>
          </a:p>
          <a:p>
            <a:pPr marL="285750" indent="-285750">
              <a:buFont typeface="Arial" panose="020B0604020202020204" pitchFamily="34" charset="0"/>
              <a:buChar char="•"/>
            </a:pPr>
            <a:endParaRPr lang="en-US" dirty="0"/>
          </a:p>
          <a:p>
            <a:endParaRPr lang="en-US" b="0" i="0" u="none" strike="noStrike" baseline="0" dirty="0">
              <a:latin typeface="Calibri" panose="020F0502020204030204" pitchFamily="34" charset="0"/>
            </a:endParaRPr>
          </a:p>
          <a:p>
            <a:pPr marL="285750" indent="-285750" algn="just" fontAlgn="base">
              <a:lnSpc>
                <a:spcPct val="107000"/>
              </a:lnSpc>
              <a:spcAft>
                <a:spcPts val="1125"/>
              </a:spcAft>
              <a:buFont typeface="Arial" panose="020B0604020202020204" pitchFamily="34" charset="0"/>
              <a:buChar char="•"/>
            </a:pPr>
            <a:r>
              <a:rPr lang="en-US" kern="1800" dirty="0">
                <a:ea typeface="Times New Roman" panose="02020603050405020304" pitchFamily="18" charset="0"/>
                <a:cs typeface="Times New Roman" panose="02020603050405020304" pitchFamily="18" charset="0"/>
              </a:rPr>
              <a:t>Implementation Details</a:t>
            </a:r>
            <a:endParaRPr lang="en-US" b="0" i="0" u="none" strike="noStrike" kern="1800" baseline="0" dirty="0">
              <a:latin typeface="Calibri" panose="020F0502020204030204" pitchFamily="34" charset="0"/>
              <a:cs typeface="Times New Roman" panose="02020603050405020304" pitchFamily="18" charset="0"/>
            </a:endParaRPr>
          </a:p>
          <a:p>
            <a:pPr marL="285750" indent="-285750" algn="just" fontAlgn="base">
              <a:lnSpc>
                <a:spcPct val="107000"/>
              </a:lnSpc>
              <a:spcAft>
                <a:spcPts val="1125"/>
              </a:spcAft>
              <a:buFont typeface="Arial" panose="020B0604020202020204" pitchFamily="34" charset="0"/>
              <a:buChar char="•"/>
            </a:pPr>
            <a:endParaRPr lang="en-US" b="0" i="0" u="none" strike="noStrike" baseline="0" dirty="0">
              <a:latin typeface="Calibri" panose="020F0502020204030204" pitchFamily="34" charset="0"/>
            </a:endParaRPr>
          </a:p>
          <a:p>
            <a:pPr marL="285750" indent="-285750" algn="just" fontAlgn="base">
              <a:lnSpc>
                <a:spcPct val="107000"/>
              </a:lnSpc>
              <a:spcAft>
                <a:spcPts val="1125"/>
              </a:spcAft>
              <a:buFont typeface="Arial" panose="020B0604020202020204" pitchFamily="34" charset="0"/>
              <a:buChar char="•"/>
            </a:pPr>
            <a:r>
              <a:rPr lang="en-US" kern="1800" dirty="0">
                <a:ea typeface="Times New Roman" panose="02020603050405020304" pitchFamily="18" charset="0"/>
                <a:cs typeface="Times New Roman" panose="02020603050405020304" pitchFamily="18" charset="0"/>
              </a:rPr>
              <a:t>Results and Visualization</a:t>
            </a:r>
          </a:p>
          <a:p>
            <a:pPr marL="285750" indent="-285750" algn="just" fontAlgn="base">
              <a:lnSpc>
                <a:spcPct val="107000"/>
              </a:lnSpc>
              <a:spcAft>
                <a:spcPts val="1125"/>
              </a:spcAft>
              <a:buFont typeface="Arial" panose="020B0604020202020204" pitchFamily="34" charset="0"/>
              <a:buChar char="•"/>
            </a:pPr>
            <a:endParaRPr lang="en-US" kern="1800" dirty="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373782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pic>
        <p:nvPicPr>
          <p:cNvPr id="2050" name="Picture 2" descr="abstract vector science concept background polygonal geometric design  pattern – BOLDplanning Inc.">
            <a:extLst>
              <a:ext uri="{FF2B5EF4-FFF2-40B4-BE49-F238E27FC236}">
                <a16:creationId xmlns:a16="http://schemas.microsoft.com/office/drawing/2014/main" id="{4C76F4AF-4789-4CAE-937E-BD3CE30706B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a:stretch/>
        </p:blipFill>
        <p:spPr bwMode="auto">
          <a:xfrm>
            <a:off x="0" y="0"/>
            <a:ext cx="12192000" cy="6856413"/>
          </a:xfrm>
          <a:prstGeom prst="rect">
            <a:avLst/>
          </a:prstGeom>
          <a:noFill/>
          <a:extLst>
            <a:ext uri="{909E8E84-426E-40DD-AFC4-6F175D3DCCD1}">
              <a14:hiddenFill xmlns:a14="http://schemas.microsoft.com/office/drawing/2010/main">
                <a:solidFill>
                  <a:srgbClr val="FFFFFF"/>
                </a:solidFill>
              </a14:hiddenFill>
            </a:ext>
          </a:extLst>
        </p:spPr>
      </p:pic>
      <p:sp>
        <p:nvSpPr>
          <p:cNvPr id="2063" name="Rectangle 70">
            <a:extLst>
              <a:ext uri="{FF2B5EF4-FFF2-40B4-BE49-F238E27FC236}">
                <a16:creationId xmlns:a16="http://schemas.microsoft.com/office/drawing/2014/main" id="{3B432D73-5C38-474F-AF96-A3228731B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0">
                <a:schemeClr val="tx1">
                  <a:lumMod val="95000"/>
                  <a:lumOff val="5000"/>
                </a:schemeClr>
              </a:gs>
              <a:gs pos="45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2CBE5BD-A74C-4AC2-B01C-A1E72516CD87}"/>
              </a:ext>
            </a:extLst>
          </p:cNvPr>
          <p:cNvSpPr txBox="1"/>
          <p:nvPr/>
        </p:nvSpPr>
        <p:spPr>
          <a:xfrm>
            <a:off x="850900" y="109539"/>
            <a:ext cx="3530600" cy="461665"/>
          </a:xfrm>
          <a:prstGeom prst="rect">
            <a:avLst/>
          </a:prstGeom>
          <a:noFill/>
          <a:ln>
            <a:solidFill>
              <a:schemeClr val="bg2"/>
            </a:solidFill>
          </a:ln>
        </p:spPr>
        <p:txBody>
          <a:bodyPr wrap="square" rtlCol="0">
            <a:spAutoFit/>
          </a:bodyPr>
          <a:lstStyle/>
          <a:p>
            <a:pPr algn="ctr"/>
            <a:r>
              <a:rPr lang="en-US" sz="2400" b="1" dirty="0">
                <a:solidFill>
                  <a:schemeClr val="bg1"/>
                </a:solidFill>
              </a:rPr>
              <a:t>Presentation Topics</a:t>
            </a:r>
          </a:p>
        </p:txBody>
      </p:sp>
      <p:sp>
        <p:nvSpPr>
          <p:cNvPr id="5" name="TextBox 4">
            <a:extLst>
              <a:ext uri="{FF2B5EF4-FFF2-40B4-BE49-F238E27FC236}">
                <a16:creationId xmlns:a16="http://schemas.microsoft.com/office/drawing/2014/main" id="{E3A1A597-57B5-4B80-B3EF-D7AF33E8DA3B}"/>
              </a:ext>
            </a:extLst>
          </p:cNvPr>
          <p:cNvSpPr txBox="1"/>
          <p:nvPr/>
        </p:nvSpPr>
        <p:spPr>
          <a:xfrm>
            <a:off x="850900" y="1181361"/>
            <a:ext cx="3530600" cy="4778680"/>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Architecture Used in Paper</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Dataset Details</a:t>
            </a:r>
          </a:p>
          <a:p>
            <a:pPr marL="285750" indent="-285750">
              <a:buFont typeface="Arial" panose="020B0604020202020204" pitchFamily="34" charset="0"/>
              <a:buChar char="•"/>
            </a:pPr>
            <a:endParaRPr lang="en-US" dirty="0">
              <a:solidFill>
                <a:schemeClr val="bg1"/>
              </a:solidFill>
            </a:endParaRPr>
          </a:p>
          <a:p>
            <a:br>
              <a:rPr lang="en-US" dirty="0">
                <a:solidFill>
                  <a:schemeClr val="bg1"/>
                </a:solidFill>
              </a:rPr>
            </a:br>
            <a:endParaRPr lang="en-US" b="0" i="0" u="none" strike="noStrike" baseline="0" dirty="0">
              <a:solidFill>
                <a:schemeClr val="bg1"/>
              </a:solidFill>
              <a:latin typeface="Calibri" panose="020F0502020204030204" pitchFamily="34" charset="0"/>
            </a:endParaRPr>
          </a:p>
          <a:p>
            <a:pPr marL="285750" indent="-285750" algn="just" fontAlgn="base">
              <a:lnSpc>
                <a:spcPct val="107000"/>
              </a:lnSpc>
              <a:spcAft>
                <a:spcPts val="1125"/>
              </a:spcAft>
              <a:buFont typeface="Arial" panose="020B0604020202020204" pitchFamily="34" charset="0"/>
              <a:buChar char="•"/>
            </a:pPr>
            <a:r>
              <a:rPr lang="en-US" kern="1800" dirty="0">
                <a:solidFill>
                  <a:schemeClr val="bg1"/>
                </a:solidFill>
                <a:ea typeface="Times New Roman" panose="02020603050405020304" pitchFamily="18" charset="0"/>
                <a:cs typeface="Times New Roman" panose="02020603050405020304" pitchFamily="18" charset="0"/>
              </a:rPr>
              <a:t>Implementation Details</a:t>
            </a:r>
          </a:p>
          <a:p>
            <a:pPr marL="285750" indent="-285750" algn="just" fontAlgn="base">
              <a:lnSpc>
                <a:spcPct val="107000"/>
              </a:lnSpc>
              <a:spcAft>
                <a:spcPts val="1125"/>
              </a:spcAft>
              <a:buFont typeface="Arial" panose="020B0604020202020204" pitchFamily="34" charset="0"/>
              <a:buChar char="•"/>
            </a:pPr>
            <a:endParaRPr lang="en-US" b="0" i="0" u="none" strike="noStrike" kern="1800" baseline="0" dirty="0">
              <a:solidFill>
                <a:schemeClr val="bg1"/>
              </a:solidFill>
              <a:latin typeface="Calibri" panose="020F0502020204030204" pitchFamily="34" charset="0"/>
              <a:cs typeface="Times New Roman" panose="02020603050405020304" pitchFamily="18" charset="0"/>
            </a:endParaRPr>
          </a:p>
          <a:p>
            <a:pPr marL="285750" indent="-285750" algn="just" fontAlgn="base">
              <a:lnSpc>
                <a:spcPct val="107000"/>
              </a:lnSpc>
              <a:spcAft>
                <a:spcPts val="1125"/>
              </a:spcAft>
              <a:buFont typeface="Arial" panose="020B0604020202020204" pitchFamily="34" charset="0"/>
              <a:buChar char="•"/>
            </a:pPr>
            <a:endParaRPr lang="en-US" b="0" i="0" u="none" strike="noStrike" baseline="0" dirty="0">
              <a:solidFill>
                <a:schemeClr val="bg1"/>
              </a:solidFill>
              <a:latin typeface="Calibri" panose="020F0502020204030204" pitchFamily="34" charset="0"/>
            </a:endParaRPr>
          </a:p>
          <a:p>
            <a:pPr marL="285750" indent="-285750" algn="just" fontAlgn="base">
              <a:lnSpc>
                <a:spcPct val="107000"/>
              </a:lnSpc>
              <a:spcAft>
                <a:spcPts val="1125"/>
              </a:spcAft>
              <a:buFont typeface="Arial" panose="020B0604020202020204" pitchFamily="34" charset="0"/>
              <a:buChar char="•"/>
            </a:pPr>
            <a:r>
              <a:rPr lang="en-US" kern="1800" dirty="0">
                <a:solidFill>
                  <a:schemeClr val="bg1"/>
                </a:solidFill>
                <a:ea typeface="Times New Roman" panose="02020603050405020304" pitchFamily="18" charset="0"/>
                <a:cs typeface="Times New Roman" panose="02020603050405020304" pitchFamily="18" charset="0"/>
              </a:rPr>
              <a:t>Results and Visualization</a:t>
            </a:r>
          </a:p>
          <a:p>
            <a:pPr marL="285750" indent="-285750" algn="just" fontAlgn="base">
              <a:lnSpc>
                <a:spcPct val="107000"/>
              </a:lnSpc>
              <a:spcAft>
                <a:spcPts val="1125"/>
              </a:spcAft>
              <a:buFont typeface="Arial" panose="020B0604020202020204" pitchFamily="34" charset="0"/>
              <a:buChar char="•"/>
            </a:pPr>
            <a:endParaRPr lang="en-US" kern="1800" dirty="0">
              <a:solidFill>
                <a:schemeClr val="bg1"/>
              </a:solidFill>
              <a:ea typeface="Times New Roman" panose="02020603050405020304" pitchFamily="18" charset="0"/>
              <a:cs typeface="Times New Roman" panose="02020603050405020304" pitchFamily="18" charset="0"/>
            </a:endParaRPr>
          </a:p>
          <a:p>
            <a:pPr marL="285750" indent="-285750" algn="just" fontAlgn="base">
              <a:lnSpc>
                <a:spcPct val="107000"/>
              </a:lnSpc>
              <a:spcAft>
                <a:spcPts val="1125"/>
              </a:spcAft>
              <a:buFont typeface="Arial" panose="020B0604020202020204" pitchFamily="34" charset="0"/>
              <a:buChar char="•"/>
            </a:pPr>
            <a:endParaRPr lang="en-US" kern="1800" dirty="0">
              <a:solidFill>
                <a:schemeClr val="bg1"/>
              </a:solidFill>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018978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a:extLst>
              <a:ext uri="{FF2B5EF4-FFF2-40B4-BE49-F238E27FC236}">
                <a16:creationId xmlns:a16="http://schemas.microsoft.com/office/drawing/2014/main" id="{2FD68902-6557-460B-8A6B-6636765673E1}"/>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b="19"/>
          <a:stretch/>
        </p:blipFill>
        <p:spPr>
          <a:xfrm>
            <a:off x="20" y="-482600"/>
            <a:ext cx="12191980" cy="7340600"/>
          </a:xfrm>
          <a:prstGeom prst="rect">
            <a:avLst/>
          </a:prstGeom>
        </p:spPr>
      </p:pic>
      <p:sp>
        <p:nvSpPr>
          <p:cNvPr id="5" name="TextBox 4">
            <a:extLst>
              <a:ext uri="{FF2B5EF4-FFF2-40B4-BE49-F238E27FC236}">
                <a16:creationId xmlns:a16="http://schemas.microsoft.com/office/drawing/2014/main" id="{15CC5539-3910-40A4-A61A-9ECD7371E215}"/>
              </a:ext>
            </a:extLst>
          </p:cNvPr>
          <p:cNvSpPr txBox="1"/>
          <p:nvPr/>
        </p:nvSpPr>
        <p:spPr>
          <a:xfrm>
            <a:off x="368300" y="140732"/>
            <a:ext cx="11455400" cy="6146800"/>
          </a:xfrm>
          <a:prstGeom prst="rect">
            <a:avLst/>
          </a:prstGeom>
          <a:solidFill>
            <a:schemeClr val="bg2"/>
          </a:solidFill>
          <a:ln>
            <a:noFill/>
          </a:ln>
          <a:effectLst>
            <a:outerShdw blurRad="63500" sx="102000" sy="102000" algn="ctr" rotWithShape="0">
              <a:prstClr val="black">
                <a:alpha val="40000"/>
              </a:prstClr>
            </a:outerShdw>
          </a:effectLst>
          <a:scene3d>
            <a:camera prst="orthographicFront">
              <a:rot lat="0" lon="0" rev="0"/>
            </a:camera>
            <a:lightRig rig="balanced" dir="t">
              <a:rot lat="0" lon="0" rev="8700000"/>
            </a:lightRig>
          </a:scene3d>
          <a:sp3d>
            <a:bevelT w="190500" h="38100"/>
          </a:sp3d>
        </p:spPr>
        <p:txBody>
          <a:bodyPr wrap="square" rtlCol="0">
            <a:spAutoFit/>
          </a:bodyPr>
          <a:lstStyle/>
          <a:p>
            <a:endParaRPr lang="en-US" dirty="0"/>
          </a:p>
        </p:txBody>
      </p:sp>
      <p:cxnSp>
        <p:nvCxnSpPr>
          <p:cNvPr id="8" name="Straight Connector 7">
            <a:extLst>
              <a:ext uri="{FF2B5EF4-FFF2-40B4-BE49-F238E27FC236}">
                <a16:creationId xmlns:a16="http://schemas.microsoft.com/office/drawing/2014/main" id="{9271F896-FAE5-414D-9AFB-93C7A1D16C8E}"/>
              </a:ext>
            </a:extLst>
          </p:cNvPr>
          <p:cNvCxnSpPr>
            <a:cxnSpLocks/>
          </p:cNvCxnSpPr>
          <p:nvPr/>
        </p:nvCxnSpPr>
        <p:spPr>
          <a:xfrm>
            <a:off x="4737100" y="771098"/>
            <a:ext cx="2857500" cy="0"/>
          </a:xfrm>
          <a:prstGeom prst="line">
            <a:avLst/>
          </a:prstGeom>
          <a:ln>
            <a:solidFill>
              <a:schemeClr val="accent1"/>
            </a:solidFill>
            <a:headEnd type="none" w="med" len="med"/>
            <a:tailEnd type="none" w="med" len="med"/>
          </a:ln>
        </p:spPr>
        <p:style>
          <a:lnRef idx="3">
            <a:schemeClr val="accent2"/>
          </a:lnRef>
          <a:fillRef idx="0">
            <a:schemeClr val="accent2"/>
          </a:fillRef>
          <a:effectRef idx="2">
            <a:schemeClr val="accent2"/>
          </a:effectRef>
          <a:fontRef idx="minor">
            <a:schemeClr val="tx1"/>
          </a:fontRef>
        </p:style>
      </p:cxnSp>
      <p:sp>
        <p:nvSpPr>
          <p:cNvPr id="15" name="TextBox 14">
            <a:extLst>
              <a:ext uri="{FF2B5EF4-FFF2-40B4-BE49-F238E27FC236}">
                <a16:creationId xmlns:a16="http://schemas.microsoft.com/office/drawing/2014/main" id="{16848231-3763-4403-BB41-7A1FE0BF1FA3}"/>
              </a:ext>
            </a:extLst>
          </p:cNvPr>
          <p:cNvSpPr txBox="1"/>
          <p:nvPr/>
        </p:nvSpPr>
        <p:spPr>
          <a:xfrm>
            <a:off x="4210251" y="367189"/>
            <a:ext cx="3814720" cy="461665"/>
          </a:xfrm>
          <a:prstGeom prst="rect">
            <a:avLst/>
          </a:prstGeom>
          <a:noFill/>
        </p:spPr>
        <p:txBody>
          <a:bodyPr wrap="square" rtlCol="0">
            <a:spAutoFit/>
          </a:bodyPr>
          <a:lstStyle/>
          <a:p>
            <a:pPr algn="ctr"/>
            <a:r>
              <a:rPr lang="en-US" sz="2400" b="1" dirty="0"/>
              <a:t>Architecture Used</a:t>
            </a:r>
          </a:p>
        </p:txBody>
      </p:sp>
      <p:sp>
        <p:nvSpPr>
          <p:cNvPr id="23" name="TextBox 22">
            <a:extLst>
              <a:ext uri="{FF2B5EF4-FFF2-40B4-BE49-F238E27FC236}">
                <a16:creationId xmlns:a16="http://schemas.microsoft.com/office/drawing/2014/main" id="{D4409E46-7BCB-4784-A096-E184A3F0124E}"/>
              </a:ext>
            </a:extLst>
          </p:cNvPr>
          <p:cNvSpPr txBox="1"/>
          <p:nvPr/>
        </p:nvSpPr>
        <p:spPr>
          <a:xfrm>
            <a:off x="614427" y="1078995"/>
            <a:ext cx="5802849" cy="4585038"/>
          </a:xfrm>
          <a:prstGeom prst="rect">
            <a:avLst/>
          </a:prstGeom>
          <a:noFill/>
        </p:spPr>
        <p:txBody>
          <a:bodyPr wrap="square" rtlCol="0">
            <a:spAutoFit/>
          </a:bodyPr>
          <a:lstStyle/>
          <a:p>
            <a:r>
              <a:rPr lang="en-US" sz="1800" b="1" dirty="0">
                <a:solidFill>
                  <a:srgbClr val="FF0000"/>
                </a:solidFill>
                <a:effectLst/>
                <a:latin typeface="Calibri" panose="020F0502020204030204" pitchFamily="34" charset="0"/>
                <a:ea typeface="Calibri" panose="020F0502020204030204" pitchFamily="34" charset="0"/>
                <a:cs typeface="Arial" panose="020B0604020202020204" pitchFamily="34" charset="0"/>
              </a:rPr>
              <a:t>Paper Details</a:t>
            </a:r>
            <a:endParaRPr lang="en-US" b="1" dirty="0">
              <a:solidFill>
                <a:srgbClr val="FF0000"/>
              </a:solidFill>
            </a:endParaRPr>
          </a:p>
          <a:p>
            <a:endParaRPr lang="en-US" b="1" dirty="0">
              <a:solidFill>
                <a:srgbClr val="FF0000"/>
              </a:solidFill>
              <a:latin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This paper proposed CNN network architecture consists of multiple conventional layers (CONV),</a:t>
            </a:r>
            <a:r>
              <a:rPr lang="en-US" sz="1600" dirty="0">
                <a:latin typeface="Calibri" panose="020F0502020204030204" pitchFamily="34" charset="0"/>
                <a:ea typeface="Calibri" panose="020F0502020204030204" pitchFamily="34" charset="0"/>
                <a:cs typeface="Arial" panose="020B0604020202020204" pitchFamily="34" charset="0"/>
              </a:rPr>
              <a:t> </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subsampling layer (polling layer), and fully connected layers. The proposed CNN</a:t>
            </a:r>
            <a:r>
              <a:rPr lang="en-US" sz="1600" dirty="0">
                <a:latin typeface="Calibri" panose="020F0502020204030204" pitchFamily="34" charset="0"/>
                <a:ea typeface="Calibri" panose="020F0502020204030204" pitchFamily="34" charset="0"/>
                <a:cs typeface="Arial" panose="020B0604020202020204" pitchFamily="34" charset="0"/>
              </a:rPr>
              <a:t> </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model takes image is an input with (128, 128, 3) size. The proposed network consists</a:t>
            </a:r>
            <a:r>
              <a:rPr lang="en-US" sz="1600" dirty="0">
                <a:latin typeface="Calibri" panose="020F0502020204030204" pitchFamily="34" charset="0"/>
                <a:ea typeface="Calibri" panose="020F0502020204030204" pitchFamily="34" charset="0"/>
                <a:cs typeface="Arial" panose="020B0604020202020204" pitchFamily="34" charset="0"/>
              </a:rPr>
              <a:t> </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of four Blocks; each block contains convolutional and pooling layers. In the first</a:t>
            </a:r>
            <a:r>
              <a:rPr lang="en-US" sz="1600" dirty="0">
                <a:latin typeface="Calibri" panose="020F0502020204030204" pitchFamily="34" charset="0"/>
                <a:ea typeface="Calibri" panose="020F0502020204030204" pitchFamily="34" charset="0"/>
                <a:cs typeface="Arial" panose="020B0604020202020204" pitchFamily="34" charset="0"/>
              </a:rPr>
              <a:t> </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block, the convolutional layer having 32 filters with (3, 3) size and the same padding,</a:t>
            </a:r>
            <a:r>
              <a:rPr lang="en-US" sz="1600" dirty="0">
                <a:latin typeface="Calibri" panose="020F0502020204030204" pitchFamily="34" charset="0"/>
                <a:ea typeface="Calibri" panose="020F0502020204030204" pitchFamily="34" charset="0"/>
                <a:cs typeface="Arial" panose="020B0604020202020204" pitchFamily="34" charset="0"/>
              </a:rPr>
              <a:t> </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while the </a:t>
            </a:r>
            <a:r>
              <a:rPr lang="en-US" sz="1600" dirty="0" err="1">
                <a:solidFill>
                  <a:srgbClr val="333333"/>
                </a:solidFill>
                <a:effectLst/>
                <a:latin typeface="Segoe UI" panose="020B0502040204020203" pitchFamily="34" charset="0"/>
                <a:ea typeface="Calibri" panose="020F0502020204030204" pitchFamily="34" charset="0"/>
                <a:cs typeface="Arial" panose="020B0604020202020204" pitchFamily="34" charset="0"/>
              </a:rPr>
              <a:t>Maxpooling</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 size is (2, 2). The second block contains one convolution layer</a:t>
            </a:r>
            <a:r>
              <a:rPr lang="en-US" sz="1600" dirty="0">
                <a:latin typeface="Calibri" panose="020F0502020204030204" pitchFamily="34" charset="0"/>
                <a:ea typeface="Calibri" panose="020F0502020204030204" pitchFamily="34" charset="0"/>
                <a:cs typeface="Arial" panose="020B0604020202020204" pitchFamily="34" charset="0"/>
              </a:rPr>
              <a:t> </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having 64 filters of size (3, 3) and the same padding, while the </a:t>
            </a:r>
            <a:r>
              <a:rPr lang="en-US" sz="1600" dirty="0" err="1">
                <a:solidFill>
                  <a:srgbClr val="333333"/>
                </a:solidFill>
                <a:effectLst/>
                <a:latin typeface="Segoe UI" panose="020B0502040204020203" pitchFamily="34" charset="0"/>
                <a:ea typeface="Calibri" panose="020F0502020204030204" pitchFamily="34" charset="0"/>
                <a:cs typeface="Arial" panose="020B0604020202020204" pitchFamily="34" charset="0"/>
              </a:rPr>
              <a:t>Maxpooling</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 size is the</a:t>
            </a:r>
            <a:r>
              <a:rPr lang="en-US" sz="1600" dirty="0">
                <a:latin typeface="Calibri" panose="020F0502020204030204" pitchFamily="34" charset="0"/>
                <a:ea typeface="Calibri" panose="020F0502020204030204" pitchFamily="34" charset="0"/>
                <a:cs typeface="Arial" panose="020B0604020202020204" pitchFamily="34" charset="0"/>
              </a:rPr>
              <a:t> </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same. The third and Fourth blocks contain one convolution layer having 128 filters</a:t>
            </a:r>
            <a:r>
              <a:rPr lang="en-US" sz="1600" dirty="0">
                <a:latin typeface="Calibri" panose="020F0502020204030204" pitchFamily="34" charset="0"/>
                <a:ea typeface="Calibri" panose="020F0502020204030204" pitchFamily="34" charset="0"/>
                <a:cs typeface="Arial" panose="020B0604020202020204" pitchFamily="34" charset="0"/>
              </a:rPr>
              <a:t> </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of size (3, 3) with the same padding and max pooling size (2, 2). The two fully connected layers (FC) using </a:t>
            </a:r>
            <a:r>
              <a:rPr lang="en-US" sz="1600" dirty="0" err="1">
                <a:solidFill>
                  <a:srgbClr val="333333"/>
                </a:solidFill>
                <a:effectLst/>
                <a:latin typeface="Segoe UI" panose="020B0502040204020203" pitchFamily="34" charset="0"/>
                <a:ea typeface="Calibri" panose="020F0502020204030204" pitchFamily="34" charset="0"/>
                <a:cs typeface="Arial" panose="020B0604020202020204" pitchFamily="34" charset="0"/>
              </a:rPr>
              <a:t>ReLU</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 activation function. In contrast, the output layer has (1,7) classed and SoftMax activation functions</a:t>
            </a:r>
            <a:r>
              <a:rPr lang="en-US" sz="1600" b="1" dirty="0">
                <a:solidFill>
                  <a:srgbClr val="FF0000"/>
                </a:solidFill>
                <a:latin typeface="Segoe UI" panose="020B0502040204020203" pitchFamily="34" charset="0"/>
                <a:ea typeface="Calibri" panose="020F0502020204030204" pitchFamily="34" charset="0"/>
                <a:cs typeface="Arial" panose="020B0604020202020204" pitchFamily="34" charset="0"/>
              </a:rPr>
              <a:t> </a:t>
            </a:r>
            <a:r>
              <a:rPr lang="en-US" sz="1600" b="1" dirty="0">
                <a:latin typeface="Segoe UI" panose="020B0502040204020203" pitchFamily="34" charset="0"/>
                <a:ea typeface="Calibri" panose="020F0502020204030204" pitchFamily="34" charset="0"/>
                <a:cs typeface="Arial" panose="020B0604020202020204" pitchFamily="34" charset="0"/>
              </a:rPr>
              <a:t>.</a:t>
            </a:r>
            <a:endParaRPr lang="en-US" sz="16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13" name="Picture 12" descr="Table&#10;&#10;Description automatically generated">
            <a:extLst>
              <a:ext uri="{FF2B5EF4-FFF2-40B4-BE49-F238E27FC236}">
                <a16:creationId xmlns:a16="http://schemas.microsoft.com/office/drawing/2014/main" id="{AB5BF07A-1B97-1453-C8FB-96A3810F28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18937" y="1175008"/>
            <a:ext cx="3816244" cy="4570362"/>
          </a:xfrm>
          <a:prstGeom prst="rect">
            <a:avLst/>
          </a:prstGeom>
        </p:spPr>
      </p:pic>
    </p:spTree>
    <p:extLst>
      <p:ext uri="{BB962C8B-B14F-4D97-AF65-F5344CB8AC3E}">
        <p14:creationId xmlns:p14="http://schemas.microsoft.com/office/powerpoint/2010/main" val="31184663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a:extLst>
              <a:ext uri="{FF2B5EF4-FFF2-40B4-BE49-F238E27FC236}">
                <a16:creationId xmlns:a16="http://schemas.microsoft.com/office/drawing/2014/main" id="{2FD68902-6557-460B-8A6B-6636765673E1}"/>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b="19"/>
          <a:stretch/>
        </p:blipFill>
        <p:spPr>
          <a:xfrm>
            <a:off x="20" y="-482600"/>
            <a:ext cx="12191980" cy="7340600"/>
          </a:xfrm>
          <a:prstGeom prst="rect">
            <a:avLst/>
          </a:prstGeom>
        </p:spPr>
      </p:pic>
      <p:sp>
        <p:nvSpPr>
          <p:cNvPr id="5" name="TextBox 4">
            <a:extLst>
              <a:ext uri="{FF2B5EF4-FFF2-40B4-BE49-F238E27FC236}">
                <a16:creationId xmlns:a16="http://schemas.microsoft.com/office/drawing/2014/main" id="{15CC5539-3910-40A4-A61A-9ECD7371E215}"/>
              </a:ext>
            </a:extLst>
          </p:cNvPr>
          <p:cNvSpPr txBox="1"/>
          <p:nvPr/>
        </p:nvSpPr>
        <p:spPr>
          <a:xfrm>
            <a:off x="368300" y="140732"/>
            <a:ext cx="11455400" cy="6146800"/>
          </a:xfrm>
          <a:prstGeom prst="rect">
            <a:avLst/>
          </a:prstGeom>
          <a:solidFill>
            <a:schemeClr val="bg2"/>
          </a:solidFill>
          <a:ln>
            <a:noFill/>
          </a:ln>
          <a:effectLst>
            <a:outerShdw blurRad="63500" sx="102000" sy="102000" algn="ctr" rotWithShape="0">
              <a:prstClr val="black">
                <a:alpha val="40000"/>
              </a:prstClr>
            </a:outerShdw>
          </a:effectLst>
          <a:scene3d>
            <a:camera prst="orthographicFront">
              <a:rot lat="0" lon="0" rev="0"/>
            </a:camera>
            <a:lightRig rig="balanced" dir="t">
              <a:rot lat="0" lon="0" rev="8700000"/>
            </a:lightRig>
          </a:scene3d>
          <a:sp3d>
            <a:bevelT w="190500" h="38100"/>
          </a:sp3d>
        </p:spPr>
        <p:txBody>
          <a:bodyPr wrap="square" rtlCol="0">
            <a:spAutoFit/>
          </a:bodyPr>
          <a:lstStyle/>
          <a:p>
            <a:endParaRPr lang="en-US" dirty="0"/>
          </a:p>
        </p:txBody>
      </p:sp>
      <p:sp>
        <p:nvSpPr>
          <p:cNvPr id="6" name="TextBox 5">
            <a:extLst>
              <a:ext uri="{FF2B5EF4-FFF2-40B4-BE49-F238E27FC236}">
                <a16:creationId xmlns:a16="http://schemas.microsoft.com/office/drawing/2014/main" id="{729318E5-11C9-4AD5-9AFF-5126F184A766}"/>
              </a:ext>
            </a:extLst>
          </p:cNvPr>
          <p:cNvSpPr txBox="1"/>
          <p:nvPr/>
        </p:nvSpPr>
        <p:spPr>
          <a:xfrm>
            <a:off x="544576" y="355600"/>
            <a:ext cx="3862324" cy="369332"/>
          </a:xfrm>
          <a:prstGeom prst="rect">
            <a:avLst/>
          </a:prstGeom>
          <a:noFill/>
        </p:spPr>
        <p:txBody>
          <a:bodyPr wrap="square" rtlCol="0">
            <a:spAutoFit/>
          </a:bodyPr>
          <a:lstStyle/>
          <a:p>
            <a:endParaRPr lang="en-US" dirty="0"/>
          </a:p>
        </p:txBody>
      </p:sp>
      <p:cxnSp>
        <p:nvCxnSpPr>
          <p:cNvPr id="8" name="Straight Connector 7">
            <a:extLst>
              <a:ext uri="{FF2B5EF4-FFF2-40B4-BE49-F238E27FC236}">
                <a16:creationId xmlns:a16="http://schemas.microsoft.com/office/drawing/2014/main" id="{9271F896-FAE5-414D-9AFB-93C7A1D16C8E}"/>
              </a:ext>
            </a:extLst>
          </p:cNvPr>
          <p:cNvCxnSpPr>
            <a:cxnSpLocks/>
          </p:cNvCxnSpPr>
          <p:nvPr/>
        </p:nvCxnSpPr>
        <p:spPr>
          <a:xfrm>
            <a:off x="4737100" y="771098"/>
            <a:ext cx="2857500" cy="0"/>
          </a:xfrm>
          <a:prstGeom prst="line">
            <a:avLst/>
          </a:prstGeom>
          <a:ln>
            <a:solidFill>
              <a:schemeClr val="accent1"/>
            </a:solidFill>
            <a:headEnd type="none" w="med" len="med"/>
            <a:tailEnd type="none" w="med" len="med"/>
          </a:ln>
        </p:spPr>
        <p:style>
          <a:lnRef idx="3">
            <a:schemeClr val="accent2"/>
          </a:lnRef>
          <a:fillRef idx="0">
            <a:schemeClr val="accent2"/>
          </a:fillRef>
          <a:effectRef idx="2">
            <a:schemeClr val="accent2"/>
          </a:effectRef>
          <a:fontRef idx="minor">
            <a:schemeClr val="tx1"/>
          </a:fontRef>
        </p:style>
      </p:cxnSp>
      <p:sp>
        <p:nvSpPr>
          <p:cNvPr id="15" name="TextBox 14">
            <a:extLst>
              <a:ext uri="{FF2B5EF4-FFF2-40B4-BE49-F238E27FC236}">
                <a16:creationId xmlns:a16="http://schemas.microsoft.com/office/drawing/2014/main" id="{16848231-3763-4403-BB41-7A1FE0BF1FA3}"/>
              </a:ext>
            </a:extLst>
          </p:cNvPr>
          <p:cNvSpPr txBox="1"/>
          <p:nvPr/>
        </p:nvSpPr>
        <p:spPr>
          <a:xfrm>
            <a:off x="4224337" y="297766"/>
            <a:ext cx="3743325" cy="461665"/>
          </a:xfrm>
          <a:prstGeom prst="rect">
            <a:avLst/>
          </a:prstGeom>
          <a:noFill/>
        </p:spPr>
        <p:txBody>
          <a:bodyPr wrap="square" rtlCol="0">
            <a:spAutoFit/>
          </a:bodyPr>
          <a:lstStyle/>
          <a:p>
            <a:pPr algn="ctr"/>
            <a:r>
              <a:rPr lang="en-US" sz="2400" b="1" dirty="0"/>
              <a:t>Dataset details</a:t>
            </a:r>
          </a:p>
        </p:txBody>
      </p:sp>
      <p:sp>
        <p:nvSpPr>
          <p:cNvPr id="18" name="TextBox 17">
            <a:extLst>
              <a:ext uri="{FF2B5EF4-FFF2-40B4-BE49-F238E27FC236}">
                <a16:creationId xmlns:a16="http://schemas.microsoft.com/office/drawing/2014/main" id="{3364447B-F4D2-48CF-9083-38C517B41660}"/>
              </a:ext>
            </a:extLst>
          </p:cNvPr>
          <p:cNvSpPr txBox="1"/>
          <p:nvPr/>
        </p:nvSpPr>
        <p:spPr>
          <a:xfrm>
            <a:off x="614428" y="1078995"/>
            <a:ext cx="4665276" cy="1877437"/>
          </a:xfrm>
          <a:prstGeom prst="rect">
            <a:avLst/>
          </a:prstGeom>
          <a:noFill/>
        </p:spPr>
        <p:txBody>
          <a:bodyPr wrap="square" rtlCol="0">
            <a:spAutoFit/>
          </a:bodyPr>
          <a:lstStyle/>
          <a:p>
            <a:r>
              <a:rPr lang="en-US" b="1" dirty="0">
                <a:solidFill>
                  <a:srgbClr val="FF0000"/>
                </a:solidFill>
              </a:rPr>
              <a:t>Before Augmentation</a:t>
            </a:r>
          </a:p>
          <a:p>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Only fruits were used from </a:t>
            </a:r>
            <a:r>
              <a:rPr lang="en-US" sz="1600" u="sng" dirty="0">
                <a:solidFill>
                  <a:srgbClr val="0563C1"/>
                </a:solidFill>
                <a:effectLst/>
                <a:latin typeface="Segoe UI" panose="020B0502040204020203" pitchFamily="34" charset="0"/>
                <a:ea typeface="Calibri" panose="020F0502020204030204" pitchFamily="34" charset="0"/>
                <a:cs typeface="Arial" panose="020B0604020202020204" pitchFamily="34" charset="0"/>
                <a:hlinkClick r:id="rId3"/>
              </a:rPr>
              <a:t>Fruits and Vegetables Image Recognition Dataset</a:t>
            </a:r>
            <a:r>
              <a:rPr lang="en-US" sz="1600" u="sng" dirty="0">
                <a:solidFill>
                  <a:srgbClr val="0563C1"/>
                </a:solidFill>
                <a:effectLst/>
                <a:latin typeface="Segoe UI" panose="020B0502040204020203" pitchFamily="34" charset="0"/>
                <a:ea typeface="Calibri" panose="020F0502020204030204" pitchFamily="34" charset="0"/>
                <a:cs typeface="Arial" panose="020B0604020202020204" pitchFamily="34" charset="0"/>
              </a:rPr>
              <a:t>.</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 </a:t>
            </a:r>
          </a:p>
          <a:p>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Some augmentation algorithms were applied to each image. The dataset contains 7 classes, each class has a different number of sample.</a:t>
            </a:r>
            <a:endParaRPr lang="en-US" sz="1600" dirty="0">
              <a:effectLst/>
              <a:latin typeface="Calibri" panose="020F0502020204030204" pitchFamily="34" charset="0"/>
              <a:ea typeface="Calibri" panose="020F0502020204030204" pitchFamily="34" charset="0"/>
              <a:cs typeface="Arial" panose="020B0604020202020204" pitchFamily="34" charset="0"/>
            </a:endParaRPr>
          </a:p>
          <a:p>
            <a:endParaRPr lang="en-US" b="1" dirty="0">
              <a:solidFill>
                <a:srgbClr val="FF0000"/>
              </a:solidFill>
            </a:endParaRPr>
          </a:p>
        </p:txBody>
      </p:sp>
      <p:graphicFrame>
        <p:nvGraphicFramePr>
          <p:cNvPr id="2" name="Table 1">
            <a:extLst>
              <a:ext uri="{FF2B5EF4-FFF2-40B4-BE49-F238E27FC236}">
                <a16:creationId xmlns:a16="http://schemas.microsoft.com/office/drawing/2014/main" id="{6B554E34-20B8-E9DB-9003-0CB0220E9513}"/>
              </a:ext>
            </a:extLst>
          </p:cNvPr>
          <p:cNvGraphicFramePr>
            <a:graphicFrameLocks noGrp="1"/>
          </p:cNvGraphicFramePr>
          <p:nvPr>
            <p:extLst>
              <p:ext uri="{D42A27DB-BD31-4B8C-83A1-F6EECF244321}">
                <p14:modId xmlns:p14="http://schemas.microsoft.com/office/powerpoint/2010/main" val="130611917"/>
              </p:ext>
            </p:extLst>
          </p:nvPr>
        </p:nvGraphicFramePr>
        <p:xfrm>
          <a:off x="544576" y="3975473"/>
          <a:ext cx="4735128" cy="1662881"/>
        </p:xfrm>
        <a:graphic>
          <a:graphicData uri="http://schemas.openxmlformats.org/drawingml/2006/table">
            <a:tbl>
              <a:tblPr firstRow="1" firstCol="1" lastCol="1" bandRow="1">
                <a:tableStyleId>{073A0DAA-6AF3-43AB-8588-CEC1D06C72B9}</a:tableStyleId>
              </a:tblPr>
              <a:tblGrid>
                <a:gridCol w="2338667">
                  <a:extLst>
                    <a:ext uri="{9D8B030D-6E8A-4147-A177-3AD203B41FA5}">
                      <a16:colId xmlns:a16="http://schemas.microsoft.com/office/drawing/2014/main" val="3634728983"/>
                    </a:ext>
                  </a:extLst>
                </a:gridCol>
                <a:gridCol w="2396461">
                  <a:extLst>
                    <a:ext uri="{9D8B030D-6E8A-4147-A177-3AD203B41FA5}">
                      <a16:colId xmlns:a16="http://schemas.microsoft.com/office/drawing/2014/main" val="1643281083"/>
                    </a:ext>
                  </a:extLst>
                </a:gridCol>
              </a:tblGrid>
              <a:tr h="206497">
                <a:tc>
                  <a:txBody>
                    <a:bodyPr/>
                    <a:lstStyle/>
                    <a:p>
                      <a:pPr marL="0" marR="0" algn="ctr">
                        <a:lnSpc>
                          <a:spcPct val="107000"/>
                        </a:lnSpc>
                        <a:spcBef>
                          <a:spcPts val="0"/>
                        </a:spcBef>
                        <a:spcAft>
                          <a:spcPts val="0"/>
                        </a:spcAft>
                      </a:pPr>
                      <a:r>
                        <a:rPr lang="en-US" sz="1100" dirty="0">
                          <a:effectLst/>
                        </a:rPr>
                        <a:t>Class label</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07000"/>
                        </a:lnSpc>
                        <a:spcBef>
                          <a:spcPts val="0"/>
                        </a:spcBef>
                        <a:spcAft>
                          <a:spcPts val="0"/>
                        </a:spcAft>
                      </a:pPr>
                      <a:r>
                        <a:rPr lang="en-US" sz="1100" dirty="0">
                          <a:effectLst/>
                        </a:rPr>
                        <a:t>Number of samples</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972880166"/>
                  </a:ext>
                </a:extLst>
              </a:tr>
              <a:tr h="183562">
                <a:tc>
                  <a:txBody>
                    <a:bodyPr/>
                    <a:lstStyle/>
                    <a:p>
                      <a:pPr marL="0" marR="0" algn="ctr">
                        <a:lnSpc>
                          <a:spcPct val="107000"/>
                        </a:lnSpc>
                        <a:spcBef>
                          <a:spcPts val="0"/>
                        </a:spcBef>
                        <a:spcAft>
                          <a:spcPts val="0"/>
                        </a:spcAft>
                      </a:pPr>
                      <a:r>
                        <a:rPr lang="en-US" sz="1100" dirty="0">
                          <a:solidFill>
                            <a:schemeClr val="tx1"/>
                          </a:solidFill>
                          <a:effectLst/>
                        </a:rPr>
                        <a:t>Apple</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solidFill>
                            <a:schemeClr val="tx1"/>
                          </a:solidFill>
                          <a:effectLst/>
                        </a:rPr>
                        <a:t>26</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762997222"/>
                  </a:ext>
                </a:extLst>
              </a:tr>
              <a:tr h="183562">
                <a:tc>
                  <a:txBody>
                    <a:bodyPr/>
                    <a:lstStyle/>
                    <a:p>
                      <a:pPr marL="0" marR="0" algn="ctr">
                        <a:lnSpc>
                          <a:spcPct val="107000"/>
                        </a:lnSpc>
                        <a:spcBef>
                          <a:spcPts val="0"/>
                        </a:spcBef>
                        <a:spcAft>
                          <a:spcPts val="0"/>
                        </a:spcAft>
                      </a:pPr>
                      <a:r>
                        <a:rPr lang="en-US" sz="1100" dirty="0">
                          <a:solidFill>
                            <a:schemeClr val="tx1"/>
                          </a:solidFill>
                          <a:effectLst/>
                        </a:rPr>
                        <a:t>Banana</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solidFill>
                            <a:schemeClr val="tx1"/>
                          </a:solidFill>
                          <a:effectLst/>
                        </a:rPr>
                        <a:t>29</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2036359964"/>
                  </a:ext>
                </a:extLst>
              </a:tr>
              <a:tr h="183562">
                <a:tc>
                  <a:txBody>
                    <a:bodyPr/>
                    <a:lstStyle/>
                    <a:p>
                      <a:pPr marL="0" marR="0" algn="ctr">
                        <a:lnSpc>
                          <a:spcPct val="107000"/>
                        </a:lnSpc>
                        <a:spcBef>
                          <a:spcPts val="0"/>
                        </a:spcBef>
                        <a:spcAft>
                          <a:spcPts val="0"/>
                        </a:spcAft>
                      </a:pPr>
                      <a:r>
                        <a:rPr lang="en-US" sz="1100" dirty="0">
                          <a:solidFill>
                            <a:schemeClr val="tx1"/>
                          </a:solidFill>
                          <a:effectLst/>
                        </a:rPr>
                        <a:t>Grapes</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solidFill>
                            <a:schemeClr val="tx1"/>
                          </a:solidFill>
                          <a:effectLst/>
                        </a:rPr>
                        <a:t>46</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144488848"/>
                  </a:ext>
                </a:extLst>
              </a:tr>
              <a:tr h="183562">
                <a:tc>
                  <a:txBody>
                    <a:bodyPr/>
                    <a:lstStyle/>
                    <a:p>
                      <a:pPr marL="0" marR="0" algn="ctr">
                        <a:lnSpc>
                          <a:spcPct val="107000"/>
                        </a:lnSpc>
                        <a:spcBef>
                          <a:spcPts val="0"/>
                        </a:spcBef>
                        <a:spcAft>
                          <a:spcPts val="0"/>
                        </a:spcAft>
                      </a:pPr>
                      <a:r>
                        <a:rPr lang="en-US" sz="1100" dirty="0">
                          <a:solidFill>
                            <a:schemeClr val="tx1"/>
                          </a:solidFill>
                          <a:effectLst/>
                        </a:rPr>
                        <a:t>Kiwi</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solidFill>
                            <a:schemeClr val="tx1"/>
                          </a:solidFill>
                          <a:effectLst/>
                        </a:rPr>
                        <a:t>18</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2989946452"/>
                  </a:ext>
                </a:extLst>
              </a:tr>
              <a:tr h="183562">
                <a:tc>
                  <a:txBody>
                    <a:bodyPr/>
                    <a:lstStyle/>
                    <a:p>
                      <a:pPr marL="0" marR="0" algn="ctr">
                        <a:lnSpc>
                          <a:spcPct val="107000"/>
                        </a:lnSpc>
                        <a:spcBef>
                          <a:spcPts val="0"/>
                        </a:spcBef>
                        <a:spcAft>
                          <a:spcPts val="0"/>
                        </a:spcAft>
                      </a:pPr>
                      <a:r>
                        <a:rPr lang="en-US" sz="1100" dirty="0">
                          <a:solidFill>
                            <a:schemeClr val="tx1"/>
                          </a:solidFill>
                          <a:effectLst/>
                        </a:rPr>
                        <a:t>Pear</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solidFill>
                            <a:schemeClr val="tx1"/>
                          </a:solidFill>
                          <a:effectLst/>
                        </a:rPr>
                        <a:t>42</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3811075344"/>
                  </a:ext>
                </a:extLst>
              </a:tr>
              <a:tr h="183562">
                <a:tc>
                  <a:txBody>
                    <a:bodyPr/>
                    <a:lstStyle/>
                    <a:p>
                      <a:pPr marL="0" marR="0" algn="ctr">
                        <a:lnSpc>
                          <a:spcPct val="107000"/>
                        </a:lnSpc>
                        <a:spcBef>
                          <a:spcPts val="0"/>
                        </a:spcBef>
                        <a:spcAft>
                          <a:spcPts val="0"/>
                        </a:spcAft>
                      </a:pPr>
                      <a:r>
                        <a:rPr lang="en-US" sz="1100">
                          <a:solidFill>
                            <a:schemeClr val="tx1"/>
                          </a:solidFill>
                          <a:effectLst/>
                        </a:rPr>
                        <a:t>Pineapple</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solidFill>
                            <a:schemeClr val="tx1"/>
                          </a:solidFill>
                          <a:effectLst/>
                        </a:rPr>
                        <a:t>32</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2094053331"/>
                  </a:ext>
                </a:extLst>
              </a:tr>
              <a:tr h="183562">
                <a:tc>
                  <a:txBody>
                    <a:bodyPr/>
                    <a:lstStyle/>
                    <a:p>
                      <a:pPr marL="0" marR="0" algn="ctr">
                        <a:lnSpc>
                          <a:spcPct val="107000"/>
                        </a:lnSpc>
                        <a:spcBef>
                          <a:spcPts val="0"/>
                        </a:spcBef>
                        <a:spcAft>
                          <a:spcPts val="0"/>
                        </a:spcAft>
                      </a:pPr>
                      <a:r>
                        <a:rPr lang="en-US" sz="1100">
                          <a:solidFill>
                            <a:schemeClr val="tx1"/>
                          </a:solidFill>
                          <a:effectLst/>
                        </a:rPr>
                        <a:t>Watermelon</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solidFill>
                            <a:schemeClr val="tx1"/>
                          </a:solidFill>
                          <a:effectLst/>
                        </a:rPr>
                        <a:t>17</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193473595"/>
                  </a:ext>
                </a:extLst>
              </a:tr>
              <a:tr h="77862">
                <a:tc>
                  <a:txBody>
                    <a:bodyPr/>
                    <a:lstStyle/>
                    <a:p>
                      <a:pPr marL="0" marR="0" algn="ctr">
                        <a:lnSpc>
                          <a:spcPct val="107000"/>
                        </a:lnSpc>
                        <a:spcBef>
                          <a:spcPts val="0"/>
                        </a:spcBef>
                        <a:spcAft>
                          <a:spcPts val="0"/>
                        </a:spcAft>
                      </a:pPr>
                      <a:r>
                        <a:rPr lang="en-US" sz="1100">
                          <a:solidFill>
                            <a:schemeClr val="tx1"/>
                          </a:solidFill>
                          <a:effectLst/>
                        </a:rPr>
                        <a:t> </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solidFill>
                            <a:schemeClr val="tx1"/>
                          </a:solidFill>
                          <a:effectLst/>
                        </a:rPr>
                        <a:t>Total: 210</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1015535575"/>
                  </a:ext>
                </a:extLst>
              </a:tr>
            </a:tbl>
          </a:graphicData>
        </a:graphic>
      </p:graphicFrame>
      <p:sp>
        <p:nvSpPr>
          <p:cNvPr id="13" name="TextBox 12">
            <a:extLst>
              <a:ext uri="{FF2B5EF4-FFF2-40B4-BE49-F238E27FC236}">
                <a16:creationId xmlns:a16="http://schemas.microsoft.com/office/drawing/2014/main" id="{A335DE60-E7C4-8D93-6385-DEEDF74787AC}"/>
              </a:ext>
            </a:extLst>
          </p:cNvPr>
          <p:cNvSpPr txBox="1"/>
          <p:nvPr/>
        </p:nvSpPr>
        <p:spPr>
          <a:xfrm>
            <a:off x="5600724" y="1062358"/>
            <a:ext cx="6222976" cy="2959272"/>
          </a:xfrm>
          <a:prstGeom prst="rect">
            <a:avLst/>
          </a:prstGeom>
          <a:noFill/>
        </p:spPr>
        <p:txBody>
          <a:bodyPr wrap="square" rtlCol="0">
            <a:spAutoFit/>
          </a:bodyPr>
          <a:lstStyle/>
          <a:p>
            <a:r>
              <a:rPr lang="en-US" b="1" dirty="0">
                <a:solidFill>
                  <a:srgbClr val="FF0000"/>
                </a:solidFill>
              </a:rPr>
              <a:t>After Augmentation </a:t>
            </a:r>
          </a:p>
          <a:p>
            <a:pPr marL="0" marR="0">
              <a:lnSpc>
                <a:spcPct val="107000"/>
              </a:lnSpc>
              <a:spcBef>
                <a:spcPts val="0"/>
              </a:spcBef>
              <a:spcAft>
                <a:spcPts val="800"/>
              </a:spcAft>
            </a:pP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Each sample has different width and height from the rest. This issue is solved in the preprocessing phase to be 128 pixels for width, 128 pixels for height and three channels for color (RGB).</a:t>
            </a:r>
            <a:endParaRPr lang="en-US" sz="16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The augmentation process is taking care of the different number of samples per class by applying various functions, such as horizontal and vertical flip, blurring, Gaussian noise, and some random rotation and crops. These functions enabled us to produce 300 samples per class led to the creation of 2100 images.</a:t>
            </a:r>
            <a:endParaRPr lang="en-US" sz="1600" dirty="0">
              <a:effectLst/>
              <a:latin typeface="Calibri" panose="020F0502020204030204" pitchFamily="34" charset="0"/>
              <a:ea typeface="Calibri" panose="020F0502020204030204" pitchFamily="34" charset="0"/>
              <a:cs typeface="Arial" panose="020B0604020202020204" pitchFamily="34" charset="0"/>
            </a:endParaRPr>
          </a:p>
          <a:p>
            <a:endParaRPr lang="en-US" b="1" dirty="0">
              <a:solidFill>
                <a:srgbClr val="FF0000"/>
              </a:solidFill>
            </a:endParaRPr>
          </a:p>
        </p:txBody>
      </p:sp>
      <p:graphicFrame>
        <p:nvGraphicFramePr>
          <p:cNvPr id="3" name="Table 2">
            <a:extLst>
              <a:ext uri="{FF2B5EF4-FFF2-40B4-BE49-F238E27FC236}">
                <a16:creationId xmlns:a16="http://schemas.microsoft.com/office/drawing/2014/main" id="{0857FAF8-D379-A969-941B-93ADF00CA048}"/>
              </a:ext>
            </a:extLst>
          </p:cNvPr>
          <p:cNvGraphicFramePr>
            <a:graphicFrameLocks noGrp="1"/>
          </p:cNvGraphicFramePr>
          <p:nvPr>
            <p:extLst>
              <p:ext uri="{D42A27DB-BD31-4B8C-83A1-F6EECF244321}">
                <p14:modId xmlns:p14="http://schemas.microsoft.com/office/powerpoint/2010/main" val="3953667362"/>
              </p:ext>
            </p:extLst>
          </p:nvPr>
        </p:nvGraphicFramePr>
        <p:xfrm>
          <a:off x="5628932" y="3976128"/>
          <a:ext cx="5943600" cy="1674990"/>
        </p:xfrm>
        <a:graphic>
          <a:graphicData uri="http://schemas.openxmlformats.org/drawingml/2006/table">
            <a:tbl>
              <a:tblPr firstRow="1" firstCol="1" lastCol="1" bandRow="1">
                <a:tableStyleId>{073A0DAA-6AF3-43AB-8588-CEC1D06C72B9}</a:tableStyleId>
              </a:tblPr>
              <a:tblGrid>
                <a:gridCol w="2971800">
                  <a:extLst>
                    <a:ext uri="{9D8B030D-6E8A-4147-A177-3AD203B41FA5}">
                      <a16:colId xmlns:a16="http://schemas.microsoft.com/office/drawing/2014/main" val="1923045616"/>
                    </a:ext>
                  </a:extLst>
                </a:gridCol>
                <a:gridCol w="2971800">
                  <a:extLst>
                    <a:ext uri="{9D8B030D-6E8A-4147-A177-3AD203B41FA5}">
                      <a16:colId xmlns:a16="http://schemas.microsoft.com/office/drawing/2014/main" val="2589057161"/>
                    </a:ext>
                  </a:extLst>
                </a:gridCol>
              </a:tblGrid>
              <a:tr h="186110">
                <a:tc>
                  <a:txBody>
                    <a:bodyPr/>
                    <a:lstStyle/>
                    <a:p>
                      <a:pPr marL="0" marR="0" algn="ctr">
                        <a:lnSpc>
                          <a:spcPct val="107000"/>
                        </a:lnSpc>
                        <a:spcBef>
                          <a:spcPts val="0"/>
                        </a:spcBef>
                        <a:spcAft>
                          <a:spcPts val="0"/>
                        </a:spcAft>
                      </a:pPr>
                      <a:r>
                        <a:rPr lang="en-US" sz="1100" dirty="0">
                          <a:effectLst/>
                        </a:rPr>
                        <a:t>Class label</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07000"/>
                        </a:lnSpc>
                        <a:spcBef>
                          <a:spcPts val="0"/>
                        </a:spcBef>
                        <a:spcAft>
                          <a:spcPts val="0"/>
                        </a:spcAft>
                      </a:pPr>
                      <a:r>
                        <a:rPr lang="en-US" sz="1100">
                          <a:effectLst/>
                        </a:rPr>
                        <a:t>Number of samples</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961166583"/>
                  </a:ext>
                </a:extLst>
              </a:tr>
              <a:tr h="186110">
                <a:tc>
                  <a:txBody>
                    <a:bodyPr/>
                    <a:lstStyle/>
                    <a:p>
                      <a:pPr marL="0" marR="0" algn="ctr">
                        <a:lnSpc>
                          <a:spcPct val="107000"/>
                        </a:lnSpc>
                        <a:spcBef>
                          <a:spcPts val="0"/>
                        </a:spcBef>
                        <a:spcAft>
                          <a:spcPts val="0"/>
                        </a:spcAft>
                      </a:pPr>
                      <a:r>
                        <a:rPr lang="en-US" sz="1100" dirty="0">
                          <a:solidFill>
                            <a:schemeClr val="tx1"/>
                          </a:solidFill>
                          <a:effectLst/>
                        </a:rPr>
                        <a:t>Apple</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solidFill>
                            <a:schemeClr val="tx1"/>
                          </a:solidFill>
                          <a:effectLst/>
                        </a:rPr>
                        <a:t>300</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3835215936"/>
                  </a:ext>
                </a:extLst>
              </a:tr>
              <a:tr h="186110">
                <a:tc>
                  <a:txBody>
                    <a:bodyPr/>
                    <a:lstStyle/>
                    <a:p>
                      <a:pPr marL="0" marR="0" algn="ctr">
                        <a:lnSpc>
                          <a:spcPct val="107000"/>
                        </a:lnSpc>
                        <a:spcBef>
                          <a:spcPts val="0"/>
                        </a:spcBef>
                        <a:spcAft>
                          <a:spcPts val="0"/>
                        </a:spcAft>
                      </a:pPr>
                      <a:r>
                        <a:rPr lang="en-US" sz="1100">
                          <a:solidFill>
                            <a:schemeClr val="tx1"/>
                          </a:solidFill>
                          <a:effectLst/>
                        </a:rPr>
                        <a:t>Banana</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solidFill>
                            <a:schemeClr val="tx1"/>
                          </a:solidFill>
                          <a:effectLst/>
                        </a:rPr>
                        <a:t>300</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4267655499"/>
                  </a:ext>
                </a:extLst>
              </a:tr>
              <a:tr h="186110">
                <a:tc>
                  <a:txBody>
                    <a:bodyPr/>
                    <a:lstStyle/>
                    <a:p>
                      <a:pPr marL="0" marR="0" algn="ctr">
                        <a:lnSpc>
                          <a:spcPct val="107000"/>
                        </a:lnSpc>
                        <a:spcBef>
                          <a:spcPts val="0"/>
                        </a:spcBef>
                        <a:spcAft>
                          <a:spcPts val="0"/>
                        </a:spcAft>
                      </a:pPr>
                      <a:r>
                        <a:rPr lang="en-US" sz="1100" dirty="0">
                          <a:solidFill>
                            <a:schemeClr val="tx1"/>
                          </a:solidFill>
                          <a:effectLst/>
                        </a:rPr>
                        <a:t>Grapes</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solidFill>
                            <a:schemeClr val="tx1"/>
                          </a:solidFill>
                          <a:effectLst/>
                        </a:rPr>
                        <a:t>300</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295860452"/>
                  </a:ext>
                </a:extLst>
              </a:tr>
              <a:tr h="186110">
                <a:tc>
                  <a:txBody>
                    <a:bodyPr/>
                    <a:lstStyle/>
                    <a:p>
                      <a:pPr marL="0" marR="0" algn="ctr">
                        <a:lnSpc>
                          <a:spcPct val="107000"/>
                        </a:lnSpc>
                        <a:spcBef>
                          <a:spcPts val="0"/>
                        </a:spcBef>
                        <a:spcAft>
                          <a:spcPts val="0"/>
                        </a:spcAft>
                      </a:pPr>
                      <a:r>
                        <a:rPr lang="en-US" sz="1100">
                          <a:solidFill>
                            <a:schemeClr val="tx1"/>
                          </a:solidFill>
                          <a:effectLst/>
                        </a:rPr>
                        <a:t>Kiwi</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solidFill>
                            <a:schemeClr val="tx1"/>
                          </a:solidFill>
                          <a:effectLst/>
                        </a:rPr>
                        <a:t>300</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2234390047"/>
                  </a:ext>
                </a:extLst>
              </a:tr>
              <a:tr h="186110">
                <a:tc>
                  <a:txBody>
                    <a:bodyPr/>
                    <a:lstStyle/>
                    <a:p>
                      <a:pPr marL="0" marR="0" algn="ctr">
                        <a:lnSpc>
                          <a:spcPct val="107000"/>
                        </a:lnSpc>
                        <a:spcBef>
                          <a:spcPts val="0"/>
                        </a:spcBef>
                        <a:spcAft>
                          <a:spcPts val="0"/>
                        </a:spcAft>
                      </a:pPr>
                      <a:r>
                        <a:rPr lang="en-US" sz="1100">
                          <a:solidFill>
                            <a:schemeClr val="tx1"/>
                          </a:solidFill>
                          <a:effectLst/>
                        </a:rPr>
                        <a:t>Pear</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solidFill>
                            <a:schemeClr val="tx1"/>
                          </a:solidFill>
                          <a:effectLst/>
                        </a:rPr>
                        <a:t>300</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897733616"/>
                  </a:ext>
                </a:extLst>
              </a:tr>
              <a:tr h="186110">
                <a:tc>
                  <a:txBody>
                    <a:bodyPr/>
                    <a:lstStyle/>
                    <a:p>
                      <a:pPr marL="0" marR="0" algn="ctr">
                        <a:lnSpc>
                          <a:spcPct val="107000"/>
                        </a:lnSpc>
                        <a:spcBef>
                          <a:spcPts val="0"/>
                        </a:spcBef>
                        <a:spcAft>
                          <a:spcPts val="0"/>
                        </a:spcAft>
                      </a:pPr>
                      <a:r>
                        <a:rPr lang="en-US" sz="1100">
                          <a:solidFill>
                            <a:schemeClr val="tx1"/>
                          </a:solidFill>
                          <a:effectLst/>
                        </a:rPr>
                        <a:t>Pineapple</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solidFill>
                            <a:schemeClr val="tx1"/>
                          </a:solidFill>
                          <a:effectLst/>
                        </a:rPr>
                        <a:t>300</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1534088160"/>
                  </a:ext>
                </a:extLst>
              </a:tr>
              <a:tr h="186110">
                <a:tc>
                  <a:txBody>
                    <a:bodyPr/>
                    <a:lstStyle/>
                    <a:p>
                      <a:pPr marL="0" marR="0" algn="ctr">
                        <a:lnSpc>
                          <a:spcPct val="107000"/>
                        </a:lnSpc>
                        <a:spcBef>
                          <a:spcPts val="0"/>
                        </a:spcBef>
                        <a:spcAft>
                          <a:spcPts val="0"/>
                        </a:spcAft>
                      </a:pPr>
                      <a:r>
                        <a:rPr lang="en-US" sz="1100">
                          <a:solidFill>
                            <a:schemeClr val="tx1"/>
                          </a:solidFill>
                          <a:effectLst/>
                        </a:rPr>
                        <a:t>Watermelon</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solidFill>
                            <a:schemeClr val="tx1"/>
                          </a:solidFill>
                          <a:effectLst/>
                        </a:rPr>
                        <a:t>300</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4136189159"/>
                  </a:ext>
                </a:extLst>
              </a:tr>
              <a:tr h="186110">
                <a:tc>
                  <a:txBody>
                    <a:bodyPr/>
                    <a:lstStyle/>
                    <a:p>
                      <a:pPr marL="0" marR="0" algn="ctr">
                        <a:lnSpc>
                          <a:spcPct val="107000"/>
                        </a:lnSpc>
                        <a:spcBef>
                          <a:spcPts val="0"/>
                        </a:spcBef>
                        <a:spcAft>
                          <a:spcPts val="0"/>
                        </a:spcAft>
                      </a:pPr>
                      <a:r>
                        <a:rPr lang="en-US" sz="1100">
                          <a:solidFill>
                            <a:schemeClr val="tx1"/>
                          </a:solidFill>
                          <a:effectLst/>
                        </a:rPr>
                        <a:t> </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solidFill>
                            <a:schemeClr val="tx1"/>
                          </a:solidFill>
                          <a:effectLst/>
                        </a:rPr>
                        <a:t>Total: 2100</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1577402768"/>
                  </a:ext>
                </a:extLst>
              </a:tr>
            </a:tbl>
          </a:graphicData>
        </a:graphic>
      </p:graphicFrame>
      <p:sp>
        <p:nvSpPr>
          <p:cNvPr id="7" name="Arrow: Right 6">
            <a:extLst>
              <a:ext uri="{FF2B5EF4-FFF2-40B4-BE49-F238E27FC236}">
                <a16:creationId xmlns:a16="http://schemas.microsoft.com/office/drawing/2014/main" id="{3AE72911-E111-C21B-CF16-124E988D4DDD}"/>
              </a:ext>
            </a:extLst>
          </p:cNvPr>
          <p:cNvSpPr/>
          <p:nvPr/>
        </p:nvSpPr>
        <p:spPr>
          <a:xfrm>
            <a:off x="5294570" y="4746807"/>
            <a:ext cx="319496" cy="271849"/>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302191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a:extLst>
              <a:ext uri="{FF2B5EF4-FFF2-40B4-BE49-F238E27FC236}">
                <a16:creationId xmlns:a16="http://schemas.microsoft.com/office/drawing/2014/main" id="{2FD68902-6557-460B-8A6B-6636765673E1}"/>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b="19"/>
          <a:stretch/>
        </p:blipFill>
        <p:spPr>
          <a:xfrm>
            <a:off x="20" y="-482600"/>
            <a:ext cx="12191980" cy="7340600"/>
          </a:xfrm>
          <a:prstGeom prst="rect">
            <a:avLst/>
          </a:prstGeom>
        </p:spPr>
      </p:pic>
      <p:sp>
        <p:nvSpPr>
          <p:cNvPr id="5" name="TextBox 4">
            <a:extLst>
              <a:ext uri="{FF2B5EF4-FFF2-40B4-BE49-F238E27FC236}">
                <a16:creationId xmlns:a16="http://schemas.microsoft.com/office/drawing/2014/main" id="{15CC5539-3910-40A4-A61A-9ECD7371E215}"/>
              </a:ext>
            </a:extLst>
          </p:cNvPr>
          <p:cNvSpPr txBox="1"/>
          <p:nvPr/>
        </p:nvSpPr>
        <p:spPr>
          <a:xfrm>
            <a:off x="368299" y="114300"/>
            <a:ext cx="11455400" cy="6146800"/>
          </a:xfrm>
          <a:prstGeom prst="rect">
            <a:avLst/>
          </a:prstGeom>
          <a:solidFill>
            <a:schemeClr val="bg2"/>
          </a:solidFill>
          <a:ln>
            <a:noFill/>
          </a:ln>
          <a:effectLst>
            <a:outerShdw blurRad="63500" sx="102000" sy="102000" algn="ctr" rotWithShape="0">
              <a:prstClr val="black">
                <a:alpha val="40000"/>
              </a:prstClr>
            </a:outerShdw>
          </a:effectLst>
          <a:scene3d>
            <a:camera prst="orthographicFront">
              <a:rot lat="0" lon="0" rev="0"/>
            </a:camera>
            <a:lightRig rig="balanced" dir="t">
              <a:rot lat="0" lon="0" rev="8700000"/>
            </a:lightRig>
          </a:scene3d>
          <a:sp3d>
            <a:bevelT w="190500" h="38100"/>
          </a:sp3d>
        </p:spPr>
        <p:txBody>
          <a:bodyPr wrap="square" rtlCol="0">
            <a:spAutoFit/>
          </a:bodyPr>
          <a:lstStyle/>
          <a:p>
            <a:endParaRPr lang="en-US" dirty="0"/>
          </a:p>
        </p:txBody>
      </p:sp>
      <p:cxnSp>
        <p:nvCxnSpPr>
          <p:cNvPr id="8" name="Straight Connector 7">
            <a:extLst>
              <a:ext uri="{FF2B5EF4-FFF2-40B4-BE49-F238E27FC236}">
                <a16:creationId xmlns:a16="http://schemas.microsoft.com/office/drawing/2014/main" id="{9271F896-FAE5-414D-9AFB-93C7A1D16C8E}"/>
              </a:ext>
            </a:extLst>
          </p:cNvPr>
          <p:cNvCxnSpPr>
            <a:cxnSpLocks/>
          </p:cNvCxnSpPr>
          <p:nvPr/>
        </p:nvCxnSpPr>
        <p:spPr>
          <a:xfrm>
            <a:off x="4737100" y="771098"/>
            <a:ext cx="2857500" cy="0"/>
          </a:xfrm>
          <a:prstGeom prst="line">
            <a:avLst/>
          </a:prstGeom>
          <a:ln>
            <a:solidFill>
              <a:schemeClr val="accent1"/>
            </a:solidFill>
            <a:headEnd type="none" w="med" len="med"/>
            <a:tailEnd type="none" w="med" len="med"/>
          </a:ln>
        </p:spPr>
        <p:style>
          <a:lnRef idx="3">
            <a:schemeClr val="accent2"/>
          </a:lnRef>
          <a:fillRef idx="0">
            <a:schemeClr val="accent2"/>
          </a:fillRef>
          <a:effectRef idx="2">
            <a:schemeClr val="accent2"/>
          </a:effectRef>
          <a:fontRef idx="minor">
            <a:schemeClr val="tx1"/>
          </a:fontRef>
        </p:style>
      </p:cxnSp>
      <p:sp>
        <p:nvSpPr>
          <p:cNvPr id="15" name="TextBox 14">
            <a:extLst>
              <a:ext uri="{FF2B5EF4-FFF2-40B4-BE49-F238E27FC236}">
                <a16:creationId xmlns:a16="http://schemas.microsoft.com/office/drawing/2014/main" id="{16848231-3763-4403-BB41-7A1FE0BF1FA3}"/>
              </a:ext>
            </a:extLst>
          </p:cNvPr>
          <p:cNvSpPr txBox="1"/>
          <p:nvPr/>
        </p:nvSpPr>
        <p:spPr>
          <a:xfrm>
            <a:off x="3697287" y="286098"/>
            <a:ext cx="4797425" cy="461665"/>
          </a:xfrm>
          <a:prstGeom prst="rect">
            <a:avLst/>
          </a:prstGeom>
          <a:noFill/>
        </p:spPr>
        <p:txBody>
          <a:bodyPr wrap="square" rtlCol="0">
            <a:spAutoFit/>
          </a:bodyPr>
          <a:lstStyle/>
          <a:p>
            <a:pPr algn="ctr"/>
            <a:r>
              <a:rPr lang="en-US" sz="2400" b="1" dirty="0"/>
              <a:t>Implementation Details</a:t>
            </a:r>
          </a:p>
        </p:txBody>
      </p:sp>
      <p:sp>
        <p:nvSpPr>
          <p:cNvPr id="13" name="TextBox 12">
            <a:extLst>
              <a:ext uri="{FF2B5EF4-FFF2-40B4-BE49-F238E27FC236}">
                <a16:creationId xmlns:a16="http://schemas.microsoft.com/office/drawing/2014/main" id="{E9F300C7-0AB2-4FC4-96A9-8F00F2BF8F4D}"/>
              </a:ext>
            </a:extLst>
          </p:cNvPr>
          <p:cNvSpPr txBox="1"/>
          <p:nvPr/>
        </p:nvSpPr>
        <p:spPr>
          <a:xfrm>
            <a:off x="501352" y="1112378"/>
            <a:ext cx="3658756" cy="2142381"/>
          </a:xfrm>
          <a:prstGeom prst="rect">
            <a:avLst/>
          </a:prstGeom>
          <a:noFill/>
        </p:spPr>
        <p:txBody>
          <a:bodyPr wrap="square" rtlCol="0">
            <a:spAutoFit/>
          </a:bodyPr>
          <a:lstStyle/>
          <a:p>
            <a:r>
              <a:rPr lang="en-US" b="1" dirty="0">
                <a:solidFill>
                  <a:srgbClr val="FF0000"/>
                </a:solidFill>
              </a:rPr>
              <a:t>Workflow</a:t>
            </a:r>
          </a:p>
          <a:p>
            <a:pPr marL="0" marR="0">
              <a:lnSpc>
                <a:spcPct val="107000"/>
              </a:lnSpc>
              <a:spcBef>
                <a:spcPts val="0"/>
              </a:spcBef>
              <a:spcAft>
                <a:spcPts val="800"/>
              </a:spcAft>
            </a:pPr>
            <a:r>
              <a:rPr lang="en-US" sz="1600" dirty="0">
                <a:effectLst/>
                <a:latin typeface="Segoe UI" panose="020B0502040204020203" pitchFamily="34" charset="0"/>
                <a:ea typeface="Calibri" panose="020F0502020204030204" pitchFamily="34" charset="0"/>
                <a:cs typeface="Arial" panose="020B0604020202020204" pitchFamily="34" charset="0"/>
              </a:rPr>
              <a:t>The dataset has been divided into 60% training (1260 samples), 20% testing (420 samples) and 20% validation (420 samples). Stratify by the target labels with a random state equal to 42</a:t>
            </a:r>
            <a:endParaRPr lang="en-US" sz="16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050" dirty="0">
                <a:effectLst/>
                <a:latin typeface="Segoe UI" panose="020B0502040204020203" pitchFamily="34" charset="0"/>
                <a:ea typeface="Calibri" panose="020F0502020204030204" pitchFamily="34" charset="0"/>
                <a:cs typeface="Arial" panose="020B0604020202020204" pitchFamily="34" charset="0"/>
              </a:rPr>
              <a:t>The next block diagram shows all phases of the project from reading the dataset to testing:</a:t>
            </a:r>
            <a:endParaRPr lang="en-US" sz="105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11" name="Picture 10" descr="Diagram&#10;&#10;Description automatically generated">
            <a:extLst>
              <a:ext uri="{FF2B5EF4-FFF2-40B4-BE49-F238E27FC236}">
                <a16:creationId xmlns:a16="http://schemas.microsoft.com/office/drawing/2014/main" id="{A5D8E3D3-64D5-4E1B-C9DA-581664FD43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1352" y="3338086"/>
            <a:ext cx="2522130" cy="2866119"/>
          </a:xfrm>
          <a:prstGeom prst="rect">
            <a:avLst/>
          </a:prstGeom>
        </p:spPr>
      </p:pic>
      <p:sp>
        <p:nvSpPr>
          <p:cNvPr id="12" name="TextBox 11">
            <a:extLst>
              <a:ext uri="{FF2B5EF4-FFF2-40B4-BE49-F238E27FC236}">
                <a16:creationId xmlns:a16="http://schemas.microsoft.com/office/drawing/2014/main" id="{E21A5937-8DC6-ECAB-03F5-056029A686E6}"/>
              </a:ext>
            </a:extLst>
          </p:cNvPr>
          <p:cNvSpPr txBox="1"/>
          <p:nvPr/>
        </p:nvSpPr>
        <p:spPr>
          <a:xfrm>
            <a:off x="4160109" y="1112378"/>
            <a:ext cx="7530539" cy="2200282"/>
          </a:xfrm>
          <a:prstGeom prst="rect">
            <a:avLst/>
          </a:prstGeom>
          <a:noFill/>
        </p:spPr>
        <p:txBody>
          <a:bodyPr wrap="square" rtlCol="0">
            <a:spAutoFit/>
          </a:bodyPr>
          <a:lstStyle/>
          <a:p>
            <a:r>
              <a:rPr lang="en-US" b="1" dirty="0">
                <a:solidFill>
                  <a:srgbClr val="FF0000"/>
                </a:solidFill>
              </a:rPr>
              <a:t>Hyperparameters</a:t>
            </a:r>
          </a:p>
          <a:p>
            <a:pPr marL="0" marR="0">
              <a:lnSpc>
                <a:spcPct val="107000"/>
              </a:lnSpc>
              <a:spcBef>
                <a:spcPts val="0"/>
              </a:spcBef>
              <a:spcAft>
                <a:spcPts val="800"/>
              </a:spcAft>
            </a:pPr>
            <a:r>
              <a:rPr lang="en-US" sz="1600" dirty="0">
                <a:effectLst/>
                <a:latin typeface="Segoe UI" panose="020B0502040204020203" pitchFamily="34" charset="0"/>
                <a:ea typeface="Calibri" panose="020F0502020204030204" pitchFamily="34" charset="0"/>
                <a:cs typeface="Arial" panose="020B0604020202020204" pitchFamily="34" charset="0"/>
              </a:rPr>
              <a:t>We used all hyperparameters that have been used in the paper and applied some fine tuning to them to find the best parameters that reach the highest accuracies. </a:t>
            </a:r>
            <a:r>
              <a:rPr lang="en-US" sz="1600" dirty="0">
                <a:effectLst/>
                <a:uFill>
                  <a:solidFill>
                    <a:srgbClr val="FFC000"/>
                  </a:solidFill>
                </a:uFill>
                <a:latin typeface="Segoe UI" panose="020B0502040204020203" pitchFamily="34" charset="0"/>
                <a:ea typeface="Calibri" panose="020F0502020204030204" pitchFamily="34" charset="0"/>
                <a:cs typeface="Arial" panose="020B0604020202020204" pitchFamily="34" charset="0"/>
              </a:rPr>
              <a:t>The model has been trained on 10 epochs to find these parameters. This does not mean we reached the best accuracy we could for this model. Training, validation and testing data have the same percentage each time the model has been trained. The input shape is (128, 128, 3) and the output length is equal to 7 as well. </a:t>
            </a:r>
            <a:r>
              <a:rPr lang="en-US" sz="1600" dirty="0">
                <a:effectLst/>
                <a:latin typeface="Segoe UI" panose="020B0502040204020203" pitchFamily="34" charset="0"/>
                <a:ea typeface="Calibri" panose="020F0502020204030204" pitchFamily="34" charset="0"/>
                <a:cs typeface="Arial" panose="020B0604020202020204" pitchFamily="34" charset="0"/>
              </a:rPr>
              <a:t>Accuracies measured using cross-validation accuracy which is three iterations.</a:t>
            </a:r>
            <a:endParaRPr lang="en-US" sz="1600" dirty="0">
              <a:effectLst/>
              <a:latin typeface="Calibri" panose="020F0502020204030204" pitchFamily="34" charset="0"/>
              <a:ea typeface="Calibri" panose="020F0502020204030204" pitchFamily="34" charset="0"/>
              <a:cs typeface="Arial" panose="020B0604020202020204" pitchFamily="34" charset="0"/>
            </a:endParaRPr>
          </a:p>
        </p:txBody>
      </p:sp>
      <p:graphicFrame>
        <p:nvGraphicFramePr>
          <p:cNvPr id="2" name="Table 1">
            <a:extLst>
              <a:ext uri="{FF2B5EF4-FFF2-40B4-BE49-F238E27FC236}">
                <a16:creationId xmlns:a16="http://schemas.microsoft.com/office/drawing/2014/main" id="{A86BA88A-07F0-9A25-6643-D042B6309074}"/>
              </a:ext>
            </a:extLst>
          </p:cNvPr>
          <p:cNvGraphicFramePr>
            <a:graphicFrameLocks noGrp="1"/>
          </p:cNvGraphicFramePr>
          <p:nvPr>
            <p:extLst>
              <p:ext uri="{D42A27DB-BD31-4B8C-83A1-F6EECF244321}">
                <p14:modId xmlns:p14="http://schemas.microsoft.com/office/powerpoint/2010/main" val="4012006884"/>
              </p:ext>
            </p:extLst>
          </p:nvPr>
        </p:nvGraphicFramePr>
        <p:xfrm>
          <a:off x="5948663" y="3575199"/>
          <a:ext cx="5741985" cy="886893"/>
        </p:xfrm>
        <a:graphic>
          <a:graphicData uri="http://schemas.openxmlformats.org/drawingml/2006/table">
            <a:tbl>
              <a:tblPr firstRow="1" firstCol="1" bandRow="1">
                <a:tableStyleId>{073A0DAA-6AF3-43AB-8588-CEC1D06C72B9}</a:tableStyleId>
              </a:tblPr>
              <a:tblGrid>
                <a:gridCol w="2891798">
                  <a:extLst>
                    <a:ext uri="{9D8B030D-6E8A-4147-A177-3AD203B41FA5}">
                      <a16:colId xmlns:a16="http://schemas.microsoft.com/office/drawing/2014/main" val="538451121"/>
                    </a:ext>
                  </a:extLst>
                </a:gridCol>
                <a:gridCol w="2850187">
                  <a:extLst>
                    <a:ext uri="{9D8B030D-6E8A-4147-A177-3AD203B41FA5}">
                      <a16:colId xmlns:a16="http://schemas.microsoft.com/office/drawing/2014/main" val="1489305354"/>
                    </a:ext>
                  </a:extLst>
                </a:gridCol>
              </a:tblGrid>
              <a:tr h="113301">
                <a:tc>
                  <a:txBody>
                    <a:bodyPr/>
                    <a:lstStyle/>
                    <a:p>
                      <a:pPr marL="0" marR="0" algn="ctr">
                        <a:lnSpc>
                          <a:spcPct val="107000"/>
                        </a:lnSpc>
                        <a:spcBef>
                          <a:spcPts val="0"/>
                        </a:spcBef>
                        <a:spcAft>
                          <a:spcPts val="0"/>
                        </a:spcAft>
                      </a:pPr>
                      <a:r>
                        <a:rPr lang="en-US" sz="800">
                          <a:effectLst/>
                        </a:rPr>
                        <a:t>Hyperparameter</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07000"/>
                        </a:lnSpc>
                        <a:spcBef>
                          <a:spcPts val="0"/>
                        </a:spcBef>
                        <a:spcAft>
                          <a:spcPts val="0"/>
                        </a:spcAft>
                      </a:pPr>
                      <a:r>
                        <a:rPr lang="en-US" sz="800" dirty="0">
                          <a:effectLst/>
                        </a:rPr>
                        <a:t>Description</a:t>
                      </a:r>
                      <a:endParaRPr lang="en-US" sz="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4059289334"/>
                  </a:ext>
                </a:extLst>
              </a:tr>
              <a:tr h="113301">
                <a:tc>
                  <a:txBody>
                    <a:bodyPr/>
                    <a:lstStyle/>
                    <a:p>
                      <a:pPr marL="0" marR="0" algn="ctr">
                        <a:lnSpc>
                          <a:spcPct val="107000"/>
                        </a:lnSpc>
                        <a:spcBef>
                          <a:spcPts val="0"/>
                        </a:spcBef>
                        <a:spcAft>
                          <a:spcPts val="0"/>
                        </a:spcAft>
                      </a:pPr>
                      <a:r>
                        <a:rPr lang="en-US" sz="800">
                          <a:solidFill>
                            <a:schemeClr val="tx1"/>
                          </a:solidFill>
                          <a:effectLst/>
                        </a:rPr>
                        <a:t>n_hidden</a:t>
                      </a:r>
                      <a:endParaRPr lang="en-US" sz="8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60000"/>
                        <a:lumOff val="40000"/>
                      </a:schemeClr>
                    </a:solidFill>
                  </a:tcPr>
                </a:tc>
                <a:tc>
                  <a:txBody>
                    <a:bodyPr/>
                    <a:lstStyle/>
                    <a:p>
                      <a:pPr marL="0" marR="0" algn="ctr">
                        <a:lnSpc>
                          <a:spcPct val="107000"/>
                        </a:lnSpc>
                        <a:spcBef>
                          <a:spcPts val="0"/>
                        </a:spcBef>
                        <a:spcAft>
                          <a:spcPts val="0"/>
                        </a:spcAft>
                      </a:pPr>
                      <a:r>
                        <a:rPr lang="en-US" sz="800">
                          <a:effectLst/>
                        </a:rPr>
                        <a:t>Number of flattened hidden layers</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175025006"/>
                  </a:ext>
                </a:extLst>
              </a:tr>
              <a:tr h="231795">
                <a:tc>
                  <a:txBody>
                    <a:bodyPr/>
                    <a:lstStyle/>
                    <a:p>
                      <a:pPr marL="0" marR="0" algn="ctr">
                        <a:lnSpc>
                          <a:spcPct val="107000"/>
                        </a:lnSpc>
                        <a:spcBef>
                          <a:spcPts val="0"/>
                        </a:spcBef>
                        <a:spcAft>
                          <a:spcPts val="0"/>
                        </a:spcAft>
                      </a:pPr>
                      <a:r>
                        <a:rPr lang="en-US" sz="800" dirty="0">
                          <a:solidFill>
                            <a:schemeClr val="tx1"/>
                          </a:solidFill>
                          <a:effectLst/>
                        </a:rPr>
                        <a:t>neurons</a:t>
                      </a:r>
                      <a:endParaRPr lang="en-US" sz="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dirty="0">
                          <a:effectLst/>
                        </a:rPr>
                        <a:t>Number of neurons in the single flatted hidden layer</a:t>
                      </a:r>
                      <a:endParaRPr lang="en-US" sz="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437562952"/>
                  </a:ext>
                </a:extLst>
              </a:tr>
              <a:tr h="231795">
                <a:tc>
                  <a:txBody>
                    <a:bodyPr/>
                    <a:lstStyle/>
                    <a:p>
                      <a:pPr marL="0" marR="0" algn="ctr">
                        <a:lnSpc>
                          <a:spcPct val="107000"/>
                        </a:lnSpc>
                        <a:spcBef>
                          <a:spcPts val="0"/>
                        </a:spcBef>
                        <a:spcAft>
                          <a:spcPts val="0"/>
                        </a:spcAft>
                      </a:pPr>
                      <a:r>
                        <a:rPr lang="en-US" sz="800" dirty="0" err="1">
                          <a:solidFill>
                            <a:schemeClr val="tx1"/>
                          </a:solidFill>
                          <a:effectLst/>
                        </a:rPr>
                        <a:t>Add_dropout</a:t>
                      </a:r>
                      <a:endParaRPr lang="en-US" sz="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60000"/>
                        <a:lumOff val="40000"/>
                      </a:schemeClr>
                    </a:solidFill>
                  </a:tcPr>
                </a:tc>
                <a:tc>
                  <a:txBody>
                    <a:bodyPr/>
                    <a:lstStyle/>
                    <a:p>
                      <a:pPr marL="914400" marR="0" indent="-914400" algn="ctr">
                        <a:lnSpc>
                          <a:spcPct val="107000"/>
                        </a:lnSpc>
                        <a:spcBef>
                          <a:spcPts val="0"/>
                        </a:spcBef>
                        <a:spcAft>
                          <a:spcPts val="0"/>
                        </a:spcAft>
                      </a:pPr>
                      <a:r>
                        <a:rPr lang="en-US" sz="800" dirty="0">
                          <a:effectLst/>
                        </a:rPr>
                        <a:t>Adding a dropout layer after each hidden layer</a:t>
                      </a:r>
                      <a:endParaRPr lang="en-US" sz="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233452570"/>
                  </a:ext>
                </a:extLst>
              </a:tr>
              <a:tr h="173875">
                <a:tc>
                  <a:txBody>
                    <a:bodyPr/>
                    <a:lstStyle/>
                    <a:p>
                      <a:pPr marL="0" marR="0" algn="ctr">
                        <a:lnSpc>
                          <a:spcPct val="107000"/>
                        </a:lnSpc>
                        <a:spcBef>
                          <a:spcPts val="0"/>
                        </a:spcBef>
                        <a:spcAft>
                          <a:spcPts val="0"/>
                        </a:spcAft>
                      </a:pPr>
                      <a:r>
                        <a:rPr lang="en-US" sz="800" dirty="0">
                          <a:solidFill>
                            <a:schemeClr val="tx1"/>
                          </a:solidFill>
                          <a:effectLst/>
                        </a:rPr>
                        <a:t>Add_batch_normalization</a:t>
                      </a:r>
                      <a:endParaRPr lang="en-US" sz="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600" dirty="0">
                          <a:effectLst/>
                        </a:rPr>
                        <a:t>Adding batch normalization after each hidden layer</a:t>
                      </a:r>
                      <a:endParaRPr lang="en-US" sz="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828332720"/>
                  </a:ext>
                </a:extLst>
              </a:tr>
            </a:tbl>
          </a:graphicData>
        </a:graphic>
      </p:graphicFrame>
      <p:graphicFrame>
        <p:nvGraphicFramePr>
          <p:cNvPr id="3" name="Table 2">
            <a:extLst>
              <a:ext uri="{FF2B5EF4-FFF2-40B4-BE49-F238E27FC236}">
                <a16:creationId xmlns:a16="http://schemas.microsoft.com/office/drawing/2014/main" id="{33E557E2-EB4B-BA85-0E55-DE4D47F52882}"/>
              </a:ext>
            </a:extLst>
          </p:cNvPr>
          <p:cNvGraphicFramePr>
            <a:graphicFrameLocks noGrp="1"/>
          </p:cNvGraphicFramePr>
          <p:nvPr>
            <p:extLst>
              <p:ext uri="{D42A27DB-BD31-4B8C-83A1-F6EECF244321}">
                <p14:modId xmlns:p14="http://schemas.microsoft.com/office/powerpoint/2010/main" val="2322223520"/>
              </p:ext>
            </p:extLst>
          </p:nvPr>
        </p:nvGraphicFramePr>
        <p:xfrm>
          <a:off x="5948663" y="4626694"/>
          <a:ext cx="5741985" cy="1626997"/>
        </p:xfrm>
        <a:graphic>
          <a:graphicData uri="http://schemas.openxmlformats.org/drawingml/2006/table">
            <a:tbl>
              <a:tblPr firstRow="1" firstCol="1" bandRow="1">
                <a:tableStyleId>{5C22544A-7EE6-4342-B048-85BDC9FD1C3A}</a:tableStyleId>
              </a:tblPr>
              <a:tblGrid>
                <a:gridCol w="580198">
                  <a:extLst>
                    <a:ext uri="{9D8B030D-6E8A-4147-A177-3AD203B41FA5}">
                      <a16:colId xmlns:a16="http://schemas.microsoft.com/office/drawing/2014/main" val="3165199625"/>
                    </a:ext>
                  </a:extLst>
                </a:gridCol>
                <a:gridCol w="635272">
                  <a:extLst>
                    <a:ext uri="{9D8B030D-6E8A-4147-A177-3AD203B41FA5}">
                      <a16:colId xmlns:a16="http://schemas.microsoft.com/office/drawing/2014/main" val="674411590"/>
                    </a:ext>
                  </a:extLst>
                </a:gridCol>
                <a:gridCol w="598737">
                  <a:extLst>
                    <a:ext uri="{9D8B030D-6E8A-4147-A177-3AD203B41FA5}">
                      <a16:colId xmlns:a16="http://schemas.microsoft.com/office/drawing/2014/main" val="3803751907"/>
                    </a:ext>
                  </a:extLst>
                </a:gridCol>
                <a:gridCol w="777595">
                  <a:extLst>
                    <a:ext uri="{9D8B030D-6E8A-4147-A177-3AD203B41FA5}">
                      <a16:colId xmlns:a16="http://schemas.microsoft.com/office/drawing/2014/main" val="1599234502"/>
                    </a:ext>
                  </a:extLst>
                </a:gridCol>
                <a:gridCol w="522940">
                  <a:extLst>
                    <a:ext uri="{9D8B030D-6E8A-4147-A177-3AD203B41FA5}">
                      <a16:colId xmlns:a16="http://schemas.microsoft.com/office/drawing/2014/main" val="297418084"/>
                    </a:ext>
                  </a:extLst>
                </a:gridCol>
                <a:gridCol w="592193">
                  <a:extLst>
                    <a:ext uri="{9D8B030D-6E8A-4147-A177-3AD203B41FA5}">
                      <a16:colId xmlns:a16="http://schemas.microsoft.com/office/drawing/2014/main" val="4016572311"/>
                    </a:ext>
                  </a:extLst>
                </a:gridCol>
                <a:gridCol w="533846">
                  <a:extLst>
                    <a:ext uri="{9D8B030D-6E8A-4147-A177-3AD203B41FA5}">
                      <a16:colId xmlns:a16="http://schemas.microsoft.com/office/drawing/2014/main" val="1774929932"/>
                    </a:ext>
                  </a:extLst>
                </a:gridCol>
                <a:gridCol w="729608">
                  <a:extLst>
                    <a:ext uri="{9D8B030D-6E8A-4147-A177-3AD203B41FA5}">
                      <a16:colId xmlns:a16="http://schemas.microsoft.com/office/drawing/2014/main" val="2462255431"/>
                    </a:ext>
                  </a:extLst>
                </a:gridCol>
                <a:gridCol w="771596">
                  <a:extLst>
                    <a:ext uri="{9D8B030D-6E8A-4147-A177-3AD203B41FA5}">
                      <a16:colId xmlns:a16="http://schemas.microsoft.com/office/drawing/2014/main" val="2834063160"/>
                    </a:ext>
                  </a:extLst>
                </a:gridCol>
              </a:tblGrid>
              <a:tr h="0">
                <a:tc>
                  <a:txBody>
                    <a:bodyPr/>
                    <a:lstStyle/>
                    <a:p>
                      <a:pPr marL="0" marR="0" algn="ctr">
                        <a:lnSpc>
                          <a:spcPct val="107000"/>
                        </a:lnSpc>
                        <a:spcBef>
                          <a:spcPts val="0"/>
                        </a:spcBef>
                        <a:spcAft>
                          <a:spcPts val="0"/>
                        </a:spcAft>
                      </a:pPr>
                      <a:r>
                        <a:rPr lang="en-US" sz="800">
                          <a:effectLst/>
                        </a:rPr>
                        <a:t>N_hidden</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N_neurons</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Activation function</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Batch normalization</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Dropout</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dirty="0">
                          <a:effectLst/>
                        </a:rPr>
                        <a:t>Optimizer</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Learning rate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Accuracy train</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dirty="0">
                          <a:effectLst/>
                        </a:rPr>
                        <a:t>Accuracy validation</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extLst>
                  <a:ext uri="{0D108BD9-81ED-4DB2-BD59-A6C34878D82A}">
                    <a16:rowId xmlns:a16="http://schemas.microsoft.com/office/drawing/2014/main" val="498782711"/>
                  </a:ext>
                </a:extLst>
              </a:tr>
              <a:tr h="0">
                <a:tc>
                  <a:txBody>
                    <a:bodyPr/>
                    <a:lstStyle/>
                    <a:p>
                      <a:pPr marL="0" marR="0" algn="ctr">
                        <a:lnSpc>
                          <a:spcPct val="107000"/>
                        </a:lnSpc>
                        <a:spcBef>
                          <a:spcPts val="0"/>
                        </a:spcBef>
                        <a:spcAft>
                          <a:spcPts val="0"/>
                        </a:spcAft>
                      </a:pPr>
                      <a:r>
                        <a:rPr lang="en-US" sz="800" dirty="0">
                          <a:effectLst/>
                        </a:rPr>
                        <a:t>1</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dirty="0">
                          <a:effectLst/>
                        </a:rPr>
                        <a:t>64</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Tanh</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False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True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SGD</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0.0003</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0.936111111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0.858730159</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extLst>
                  <a:ext uri="{0D108BD9-81ED-4DB2-BD59-A6C34878D82A}">
                    <a16:rowId xmlns:a16="http://schemas.microsoft.com/office/drawing/2014/main" val="423972735"/>
                  </a:ext>
                </a:extLst>
              </a:tr>
              <a:tr h="0">
                <a:tc>
                  <a:txBody>
                    <a:bodyPr/>
                    <a:lstStyle/>
                    <a:p>
                      <a:pPr marL="0" marR="0" algn="ctr">
                        <a:lnSpc>
                          <a:spcPct val="107000"/>
                        </a:lnSpc>
                        <a:spcBef>
                          <a:spcPts val="0"/>
                        </a:spcBef>
                        <a:spcAft>
                          <a:spcPts val="0"/>
                        </a:spcAft>
                      </a:pPr>
                      <a:r>
                        <a:rPr lang="en-US" sz="800">
                          <a:effectLst/>
                        </a:rPr>
                        <a:t>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64</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dirty="0">
                          <a:effectLst/>
                        </a:rPr>
                        <a:t>Elu</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True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True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SGD</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0.0001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0.987301587</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0.861904762</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extLst>
                  <a:ext uri="{0D108BD9-81ED-4DB2-BD59-A6C34878D82A}">
                    <a16:rowId xmlns:a16="http://schemas.microsoft.com/office/drawing/2014/main" val="2525426497"/>
                  </a:ext>
                </a:extLst>
              </a:tr>
              <a:tr h="0">
                <a:tc>
                  <a:txBody>
                    <a:bodyPr/>
                    <a:lstStyle/>
                    <a:p>
                      <a:pPr marL="0" marR="0" algn="ctr">
                        <a:lnSpc>
                          <a:spcPct val="107000"/>
                        </a:lnSpc>
                        <a:spcBef>
                          <a:spcPts val="0"/>
                        </a:spcBef>
                        <a:spcAft>
                          <a:spcPts val="0"/>
                        </a:spcAft>
                      </a:pPr>
                      <a:r>
                        <a:rPr lang="en-US" sz="800" dirty="0">
                          <a:effectLst/>
                        </a:rPr>
                        <a:t>2</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32</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Relu</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False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False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SGD</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0.0001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0.996031746</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0.861904762</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extLst>
                  <a:ext uri="{0D108BD9-81ED-4DB2-BD59-A6C34878D82A}">
                    <a16:rowId xmlns:a16="http://schemas.microsoft.com/office/drawing/2014/main" val="2570741575"/>
                  </a:ext>
                </a:extLst>
              </a:tr>
              <a:tr h="0">
                <a:tc>
                  <a:txBody>
                    <a:bodyPr/>
                    <a:lstStyle/>
                    <a:p>
                      <a:pPr marL="0" marR="0" algn="ctr">
                        <a:lnSpc>
                          <a:spcPct val="107000"/>
                        </a:lnSpc>
                        <a:spcBef>
                          <a:spcPts val="0"/>
                        </a:spcBef>
                        <a:spcAft>
                          <a:spcPts val="0"/>
                        </a:spcAft>
                      </a:pPr>
                      <a:r>
                        <a:rPr lang="en-US" sz="800" dirty="0">
                          <a:effectLst/>
                        </a:rPr>
                        <a:t>2</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32</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Tanh</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dirty="0">
                          <a:effectLst/>
                        </a:rPr>
                        <a:t>True</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False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SGD</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0.0003</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0.900793651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extLst>
                  <a:ext uri="{0D108BD9-81ED-4DB2-BD59-A6C34878D82A}">
                    <a16:rowId xmlns:a16="http://schemas.microsoft.com/office/drawing/2014/main" val="820197179"/>
                  </a:ext>
                </a:extLst>
              </a:tr>
              <a:tr h="0">
                <a:tc>
                  <a:txBody>
                    <a:bodyPr/>
                    <a:lstStyle/>
                    <a:p>
                      <a:pPr marL="0" marR="0" algn="ctr">
                        <a:lnSpc>
                          <a:spcPct val="107000"/>
                        </a:lnSpc>
                        <a:spcBef>
                          <a:spcPts val="0"/>
                        </a:spcBef>
                        <a:spcAft>
                          <a:spcPts val="0"/>
                        </a:spcAft>
                      </a:pPr>
                      <a:r>
                        <a:rPr lang="en-US" sz="800" dirty="0">
                          <a:effectLst/>
                        </a:rPr>
                        <a:t>2</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64</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Relu</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dirty="0">
                          <a:effectLst/>
                        </a:rPr>
                        <a:t>False</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True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Adam</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0.0003</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0.93452381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0.906349206</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extLst>
                  <a:ext uri="{0D108BD9-81ED-4DB2-BD59-A6C34878D82A}">
                    <a16:rowId xmlns:a16="http://schemas.microsoft.com/office/drawing/2014/main" val="2930592522"/>
                  </a:ext>
                </a:extLst>
              </a:tr>
              <a:tr h="0">
                <a:tc>
                  <a:txBody>
                    <a:bodyPr/>
                    <a:lstStyle/>
                    <a:p>
                      <a:pPr marL="0" marR="0" algn="ctr">
                        <a:lnSpc>
                          <a:spcPct val="107000"/>
                        </a:lnSpc>
                        <a:spcBef>
                          <a:spcPts val="0"/>
                        </a:spcBef>
                        <a:spcAft>
                          <a:spcPts val="0"/>
                        </a:spcAft>
                      </a:pPr>
                      <a:r>
                        <a:rPr lang="en-US" sz="800" dirty="0">
                          <a:effectLst/>
                        </a:rPr>
                        <a:t>2</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32</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Elu</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False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True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SGD</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0.0003</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0.999206349</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0.922222222</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extLst>
                  <a:ext uri="{0D108BD9-81ED-4DB2-BD59-A6C34878D82A}">
                    <a16:rowId xmlns:a16="http://schemas.microsoft.com/office/drawing/2014/main" val="2287564468"/>
                  </a:ext>
                </a:extLst>
              </a:tr>
              <a:tr h="0">
                <a:tc>
                  <a:txBody>
                    <a:bodyPr/>
                    <a:lstStyle/>
                    <a:p>
                      <a:pPr marL="0" marR="0" algn="ctr">
                        <a:lnSpc>
                          <a:spcPct val="107000"/>
                        </a:lnSpc>
                        <a:spcBef>
                          <a:spcPts val="0"/>
                        </a:spcBef>
                        <a:spcAft>
                          <a:spcPts val="0"/>
                        </a:spcAft>
                      </a:pPr>
                      <a:r>
                        <a:rPr lang="en-US" sz="800" dirty="0">
                          <a:effectLst/>
                        </a:rPr>
                        <a:t>2</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64</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Elu</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dirty="0">
                          <a:effectLst/>
                        </a:rPr>
                        <a:t>False</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False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Adam</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0.0001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0.926190476</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extLst>
                  <a:ext uri="{0D108BD9-81ED-4DB2-BD59-A6C34878D82A}">
                    <a16:rowId xmlns:a16="http://schemas.microsoft.com/office/drawing/2014/main" val="2510987093"/>
                  </a:ext>
                </a:extLst>
              </a:tr>
              <a:tr h="0">
                <a:tc>
                  <a:txBody>
                    <a:bodyPr/>
                    <a:lstStyle/>
                    <a:p>
                      <a:pPr marL="0" marR="0" algn="ctr">
                        <a:lnSpc>
                          <a:spcPct val="107000"/>
                        </a:lnSpc>
                        <a:spcBef>
                          <a:spcPts val="0"/>
                        </a:spcBef>
                        <a:spcAft>
                          <a:spcPts val="0"/>
                        </a:spcAft>
                      </a:pPr>
                      <a:r>
                        <a:rPr lang="en-US" sz="800" dirty="0">
                          <a:effectLst/>
                        </a:rPr>
                        <a:t>2</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32</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Elu</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True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dirty="0">
                          <a:effectLst/>
                        </a:rPr>
                        <a:t>False</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Adam</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0.0001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0.997222222</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0.935714286</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extLst>
                  <a:ext uri="{0D108BD9-81ED-4DB2-BD59-A6C34878D82A}">
                    <a16:rowId xmlns:a16="http://schemas.microsoft.com/office/drawing/2014/main" val="966775147"/>
                  </a:ext>
                </a:extLst>
              </a:tr>
              <a:tr h="0">
                <a:tc>
                  <a:txBody>
                    <a:bodyPr/>
                    <a:lstStyle/>
                    <a:p>
                      <a:pPr marL="0" marR="0" algn="ctr">
                        <a:lnSpc>
                          <a:spcPct val="107000"/>
                        </a:lnSpc>
                        <a:spcBef>
                          <a:spcPts val="0"/>
                        </a:spcBef>
                        <a:spcAft>
                          <a:spcPts val="0"/>
                        </a:spcAft>
                      </a:pPr>
                      <a:r>
                        <a:rPr lang="en-US" sz="800" dirty="0">
                          <a:effectLst/>
                        </a:rPr>
                        <a:t>2</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dirty="0">
                          <a:effectLst/>
                        </a:rPr>
                        <a:t>64</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Elu</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True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True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dirty="0">
                          <a:effectLst/>
                        </a:rPr>
                        <a:t>Adamax</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0.0003</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0.949206349</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extLst>
                  <a:ext uri="{0D108BD9-81ED-4DB2-BD59-A6C34878D82A}">
                    <a16:rowId xmlns:a16="http://schemas.microsoft.com/office/drawing/2014/main" val="4271101686"/>
                  </a:ext>
                </a:extLst>
              </a:tr>
              <a:tr h="0">
                <a:tc>
                  <a:txBody>
                    <a:bodyPr/>
                    <a:lstStyle/>
                    <a:p>
                      <a:pPr marL="0" marR="0" algn="ctr">
                        <a:lnSpc>
                          <a:spcPct val="107000"/>
                        </a:lnSpc>
                        <a:spcBef>
                          <a:spcPts val="0"/>
                        </a:spcBef>
                        <a:spcAft>
                          <a:spcPts val="0"/>
                        </a:spcAft>
                      </a:pPr>
                      <a:r>
                        <a:rPr lang="en-US" sz="800" dirty="0">
                          <a:effectLst/>
                        </a:rPr>
                        <a:t>2</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64</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Elu</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True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False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Adam</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dirty="0">
                          <a:effectLst/>
                        </a:rPr>
                        <a:t>0.0001</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dirty="0">
                          <a:effectLst/>
                        </a:rPr>
                        <a:t>0.962698413</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extLst>
                  <a:ext uri="{0D108BD9-81ED-4DB2-BD59-A6C34878D82A}">
                    <a16:rowId xmlns:a16="http://schemas.microsoft.com/office/drawing/2014/main" val="768914651"/>
                  </a:ext>
                </a:extLst>
              </a:tr>
              <a:tr h="0">
                <a:tc>
                  <a:txBody>
                    <a:bodyPr/>
                    <a:lstStyle/>
                    <a:p>
                      <a:pPr marL="0" marR="0" algn="ctr">
                        <a:lnSpc>
                          <a:spcPct val="107000"/>
                        </a:lnSpc>
                        <a:spcBef>
                          <a:spcPts val="0"/>
                        </a:spcBef>
                        <a:spcAft>
                          <a:spcPts val="0"/>
                        </a:spcAft>
                      </a:pPr>
                      <a:r>
                        <a:rPr lang="en-US" sz="800" dirty="0">
                          <a:effectLst/>
                        </a:rPr>
                        <a:t>1</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32</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Relu</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True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False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Adam</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0.001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dirty="0">
                          <a:effectLst/>
                        </a:rPr>
                        <a:t>1</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dirty="0">
                          <a:effectLst/>
                        </a:rPr>
                        <a:t>0.9714</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extLst>
                  <a:ext uri="{0D108BD9-81ED-4DB2-BD59-A6C34878D82A}">
                    <a16:rowId xmlns:a16="http://schemas.microsoft.com/office/drawing/2014/main" val="335213966"/>
                  </a:ext>
                </a:extLst>
              </a:tr>
            </a:tbl>
          </a:graphicData>
        </a:graphic>
      </p:graphicFrame>
      <p:sp>
        <p:nvSpPr>
          <p:cNvPr id="6" name="TextBox 5">
            <a:extLst>
              <a:ext uri="{FF2B5EF4-FFF2-40B4-BE49-F238E27FC236}">
                <a16:creationId xmlns:a16="http://schemas.microsoft.com/office/drawing/2014/main" id="{F4CB5CE9-35BD-7EA4-9A30-3E64FE7FF4EE}"/>
              </a:ext>
            </a:extLst>
          </p:cNvPr>
          <p:cNvSpPr txBox="1"/>
          <p:nvPr/>
        </p:nvSpPr>
        <p:spPr>
          <a:xfrm>
            <a:off x="4132597" y="3594982"/>
            <a:ext cx="1631092" cy="900246"/>
          </a:xfrm>
          <a:prstGeom prst="rect">
            <a:avLst/>
          </a:prstGeom>
          <a:noFill/>
          <a:ln>
            <a:solidFill>
              <a:schemeClr val="tx1"/>
            </a:solidFill>
          </a:ln>
        </p:spPr>
        <p:txBody>
          <a:bodyPr wrap="square" rtlCol="0">
            <a:spAutoFit/>
          </a:bodyPr>
          <a:lstStyle/>
          <a:p>
            <a:r>
              <a:rPr lang="en-US" sz="1050" dirty="0">
                <a:effectLst/>
                <a:latin typeface="Segoe UI" panose="020B0502040204020203" pitchFamily="34" charset="0"/>
                <a:ea typeface="Calibri" panose="020F0502020204030204" pitchFamily="34" charset="0"/>
              </a:rPr>
              <a:t>The next table is a description of some of the hyperparameters.</a:t>
            </a:r>
          </a:p>
          <a:p>
            <a:endParaRPr lang="en-US" sz="1050" dirty="0">
              <a:latin typeface="Segoe UI" panose="020B0502040204020203" pitchFamily="34" charset="0"/>
            </a:endParaRPr>
          </a:p>
          <a:p>
            <a:endParaRPr lang="en-US" sz="1050" dirty="0">
              <a:latin typeface="Segoe UI" panose="020B0502040204020203" pitchFamily="34" charset="0"/>
            </a:endParaRPr>
          </a:p>
        </p:txBody>
      </p:sp>
      <p:sp>
        <p:nvSpPr>
          <p:cNvPr id="7" name="Arrow: Right 6">
            <a:extLst>
              <a:ext uri="{FF2B5EF4-FFF2-40B4-BE49-F238E27FC236}">
                <a16:creationId xmlns:a16="http://schemas.microsoft.com/office/drawing/2014/main" id="{16D86FCA-6F48-4D59-FB69-68E8A0ECE543}"/>
              </a:ext>
            </a:extLst>
          </p:cNvPr>
          <p:cNvSpPr/>
          <p:nvPr/>
        </p:nvSpPr>
        <p:spPr>
          <a:xfrm>
            <a:off x="4555524" y="4193929"/>
            <a:ext cx="733168" cy="23066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C27C1D6E-CCE3-93B5-01DA-1068C8125EDF}"/>
              </a:ext>
            </a:extLst>
          </p:cNvPr>
          <p:cNvSpPr txBox="1"/>
          <p:nvPr/>
        </p:nvSpPr>
        <p:spPr>
          <a:xfrm>
            <a:off x="4132597" y="4777846"/>
            <a:ext cx="1631092" cy="1012072"/>
          </a:xfrm>
          <a:prstGeom prst="rect">
            <a:avLst/>
          </a:prstGeom>
          <a:noFill/>
          <a:ln>
            <a:solidFill>
              <a:schemeClr val="tx1"/>
            </a:solidFill>
          </a:ln>
        </p:spPr>
        <p:txBody>
          <a:bodyPr wrap="square" rtlCol="0">
            <a:spAutoFit/>
          </a:bodyPr>
          <a:lstStyle/>
          <a:p>
            <a:pPr marL="0" marR="0">
              <a:lnSpc>
                <a:spcPct val="107000"/>
              </a:lnSpc>
              <a:spcBef>
                <a:spcPts val="0"/>
              </a:spcBef>
              <a:spcAft>
                <a:spcPts val="800"/>
              </a:spcAft>
            </a:pPr>
            <a:r>
              <a:rPr lang="en-US" sz="1000" dirty="0">
                <a:effectLst/>
                <a:latin typeface="Segoe UI" panose="020B0502040204020203" pitchFamily="34" charset="0"/>
                <a:ea typeface="Calibri" panose="020F0502020204030204" pitchFamily="34" charset="0"/>
                <a:cs typeface="Arial" panose="020B0604020202020204" pitchFamily="34" charset="0"/>
              </a:rPr>
              <a:t>We adjusted some hyperparameters to reach the best accuracies</a:t>
            </a:r>
            <a:endParaRPr lang="en-US" sz="1000" dirty="0">
              <a:effectLst/>
              <a:latin typeface="Calibri" panose="020F0502020204030204" pitchFamily="34" charset="0"/>
              <a:ea typeface="Calibri" panose="020F0502020204030204" pitchFamily="34" charset="0"/>
              <a:cs typeface="Arial" panose="020B0604020202020204" pitchFamily="34" charset="0"/>
            </a:endParaRPr>
          </a:p>
          <a:p>
            <a:endParaRPr lang="en-US" sz="1050" dirty="0">
              <a:latin typeface="Segoe UI" panose="020B0502040204020203" pitchFamily="34" charset="0"/>
            </a:endParaRPr>
          </a:p>
          <a:p>
            <a:endParaRPr lang="en-US" sz="1050" dirty="0">
              <a:latin typeface="Segoe UI" panose="020B0502040204020203" pitchFamily="34" charset="0"/>
            </a:endParaRPr>
          </a:p>
        </p:txBody>
      </p:sp>
      <p:sp>
        <p:nvSpPr>
          <p:cNvPr id="20" name="Arrow: Right 19">
            <a:extLst>
              <a:ext uri="{FF2B5EF4-FFF2-40B4-BE49-F238E27FC236}">
                <a16:creationId xmlns:a16="http://schemas.microsoft.com/office/drawing/2014/main" id="{753A3F4B-BFDC-85C2-0BFC-899BB1D4F4BE}"/>
              </a:ext>
            </a:extLst>
          </p:cNvPr>
          <p:cNvSpPr/>
          <p:nvPr/>
        </p:nvSpPr>
        <p:spPr>
          <a:xfrm>
            <a:off x="4555524" y="5402222"/>
            <a:ext cx="733168" cy="23066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10373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a:extLst>
              <a:ext uri="{FF2B5EF4-FFF2-40B4-BE49-F238E27FC236}">
                <a16:creationId xmlns:a16="http://schemas.microsoft.com/office/drawing/2014/main" id="{2FD68902-6557-460B-8A6B-6636765673E1}"/>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b="19"/>
          <a:stretch/>
        </p:blipFill>
        <p:spPr>
          <a:xfrm>
            <a:off x="20" y="-482600"/>
            <a:ext cx="12191980" cy="7340600"/>
          </a:xfrm>
          <a:prstGeom prst="rect">
            <a:avLst/>
          </a:prstGeom>
        </p:spPr>
      </p:pic>
      <p:sp>
        <p:nvSpPr>
          <p:cNvPr id="5" name="TextBox 4">
            <a:extLst>
              <a:ext uri="{FF2B5EF4-FFF2-40B4-BE49-F238E27FC236}">
                <a16:creationId xmlns:a16="http://schemas.microsoft.com/office/drawing/2014/main" id="{15CC5539-3910-40A4-A61A-9ECD7371E215}"/>
              </a:ext>
            </a:extLst>
          </p:cNvPr>
          <p:cNvSpPr txBox="1"/>
          <p:nvPr/>
        </p:nvSpPr>
        <p:spPr>
          <a:xfrm>
            <a:off x="368300" y="140732"/>
            <a:ext cx="11455400" cy="6146800"/>
          </a:xfrm>
          <a:prstGeom prst="rect">
            <a:avLst/>
          </a:prstGeom>
          <a:solidFill>
            <a:schemeClr val="bg2"/>
          </a:solidFill>
          <a:ln>
            <a:noFill/>
          </a:ln>
          <a:effectLst>
            <a:outerShdw blurRad="63500" sx="102000" sy="102000" algn="ctr" rotWithShape="0">
              <a:prstClr val="black">
                <a:alpha val="40000"/>
              </a:prstClr>
            </a:outerShdw>
          </a:effectLst>
          <a:scene3d>
            <a:camera prst="orthographicFront">
              <a:rot lat="0" lon="0" rev="0"/>
            </a:camera>
            <a:lightRig rig="balanced" dir="t">
              <a:rot lat="0" lon="0" rev="8700000"/>
            </a:lightRig>
          </a:scene3d>
          <a:sp3d>
            <a:bevelT w="190500" h="38100"/>
          </a:sp3d>
        </p:spPr>
        <p:txBody>
          <a:bodyPr wrap="square" rtlCol="0">
            <a:spAutoFit/>
          </a:bodyPr>
          <a:lstStyle/>
          <a:p>
            <a:endParaRPr lang="en-US" dirty="0"/>
          </a:p>
        </p:txBody>
      </p:sp>
      <p:sp>
        <p:nvSpPr>
          <p:cNvPr id="6" name="TextBox 5">
            <a:extLst>
              <a:ext uri="{FF2B5EF4-FFF2-40B4-BE49-F238E27FC236}">
                <a16:creationId xmlns:a16="http://schemas.microsoft.com/office/drawing/2014/main" id="{729318E5-11C9-4AD5-9AFF-5126F184A766}"/>
              </a:ext>
            </a:extLst>
          </p:cNvPr>
          <p:cNvSpPr txBox="1"/>
          <p:nvPr/>
        </p:nvSpPr>
        <p:spPr>
          <a:xfrm>
            <a:off x="544576" y="355600"/>
            <a:ext cx="3862324" cy="369332"/>
          </a:xfrm>
          <a:prstGeom prst="rect">
            <a:avLst/>
          </a:prstGeom>
          <a:noFill/>
        </p:spPr>
        <p:txBody>
          <a:bodyPr wrap="square" rtlCol="0">
            <a:spAutoFit/>
          </a:bodyPr>
          <a:lstStyle/>
          <a:p>
            <a:endParaRPr lang="en-US" dirty="0"/>
          </a:p>
        </p:txBody>
      </p:sp>
      <p:cxnSp>
        <p:nvCxnSpPr>
          <p:cNvPr id="8" name="Straight Connector 7">
            <a:extLst>
              <a:ext uri="{FF2B5EF4-FFF2-40B4-BE49-F238E27FC236}">
                <a16:creationId xmlns:a16="http://schemas.microsoft.com/office/drawing/2014/main" id="{9271F896-FAE5-414D-9AFB-93C7A1D16C8E}"/>
              </a:ext>
            </a:extLst>
          </p:cNvPr>
          <p:cNvCxnSpPr>
            <a:cxnSpLocks/>
          </p:cNvCxnSpPr>
          <p:nvPr/>
        </p:nvCxnSpPr>
        <p:spPr>
          <a:xfrm>
            <a:off x="4737100" y="771098"/>
            <a:ext cx="2857500" cy="0"/>
          </a:xfrm>
          <a:prstGeom prst="line">
            <a:avLst/>
          </a:prstGeom>
          <a:ln>
            <a:solidFill>
              <a:schemeClr val="accent1"/>
            </a:solidFill>
            <a:headEnd type="none" w="med" len="med"/>
            <a:tailEnd type="none" w="med" len="med"/>
          </a:ln>
        </p:spPr>
        <p:style>
          <a:lnRef idx="3">
            <a:schemeClr val="accent2"/>
          </a:lnRef>
          <a:fillRef idx="0">
            <a:schemeClr val="accent2"/>
          </a:fillRef>
          <a:effectRef idx="2">
            <a:schemeClr val="accent2"/>
          </a:effectRef>
          <a:fontRef idx="minor">
            <a:schemeClr val="tx1"/>
          </a:fontRef>
        </p:style>
      </p:cxnSp>
      <p:sp>
        <p:nvSpPr>
          <p:cNvPr id="13" name="TextBox 12">
            <a:extLst>
              <a:ext uri="{FF2B5EF4-FFF2-40B4-BE49-F238E27FC236}">
                <a16:creationId xmlns:a16="http://schemas.microsoft.com/office/drawing/2014/main" id="{FCA24AD0-5747-432C-B27F-232AB178C403}"/>
              </a:ext>
            </a:extLst>
          </p:cNvPr>
          <p:cNvSpPr txBox="1"/>
          <p:nvPr/>
        </p:nvSpPr>
        <p:spPr>
          <a:xfrm>
            <a:off x="3697287" y="286098"/>
            <a:ext cx="4797425" cy="461665"/>
          </a:xfrm>
          <a:prstGeom prst="rect">
            <a:avLst/>
          </a:prstGeom>
          <a:noFill/>
        </p:spPr>
        <p:txBody>
          <a:bodyPr wrap="square" rtlCol="0">
            <a:spAutoFit/>
          </a:bodyPr>
          <a:lstStyle/>
          <a:p>
            <a:pPr algn="ctr"/>
            <a:r>
              <a:rPr lang="en-US" sz="2400" b="1" dirty="0"/>
              <a:t>Results and Visualization</a:t>
            </a:r>
          </a:p>
        </p:txBody>
      </p:sp>
      <p:sp>
        <p:nvSpPr>
          <p:cNvPr id="14" name="TextBox 13">
            <a:extLst>
              <a:ext uri="{FF2B5EF4-FFF2-40B4-BE49-F238E27FC236}">
                <a16:creationId xmlns:a16="http://schemas.microsoft.com/office/drawing/2014/main" id="{9EB262EC-27F1-43DA-8F29-40C42453D8D3}"/>
              </a:ext>
            </a:extLst>
          </p:cNvPr>
          <p:cNvSpPr txBox="1"/>
          <p:nvPr/>
        </p:nvSpPr>
        <p:spPr>
          <a:xfrm>
            <a:off x="501352" y="1112378"/>
            <a:ext cx="3107609" cy="1846659"/>
          </a:xfrm>
          <a:prstGeom prst="rect">
            <a:avLst/>
          </a:prstGeom>
          <a:noFill/>
        </p:spPr>
        <p:txBody>
          <a:bodyPr wrap="square" rtlCol="0">
            <a:spAutoFit/>
          </a:bodyPr>
          <a:lstStyle/>
          <a:p>
            <a:r>
              <a:rPr lang="en-US" b="1" dirty="0">
                <a:solidFill>
                  <a:srgbClr val="FF0000"/>
                </a:solidFill>
              </a:rPr>
              <a:t>Results</a:t>
            </a:r>
          </a:p>
          <a:p>
            <a:r>
              <a:rPr lang="en-US" sz="1600" dirty="0">
                <a:effectLst/>
                <a:latin typeface="Segoe UI" panose="020B0502040204020203" pitchFamily="34" charset="0"/>
                <a:ea typeface="Calibri" panose="020F0502020204030204" pitchFamily="34" charset="0"/>
                <a:cs typeface="Arial" panose="020B0604020202020204" pitchFamily="34" charset="0"/>
              </a:rPr>
              <a:t>After finding the best parameters, We trained the model with these hyperparameters on 48 epochs to reach the accuracies that is demonstrated in the next table.</a:t>
            </a:r>
            <a:endParaRPr lang="en-US" sz="1600" dirty="0">
              <a:effectLst/>
              <a:latin typeface="Calibri" panose="020F0502020204030204" pitchFamily="34" charset="0"/>
              <a:ea typeface="Calibri" panose="020F0502020204030204" pitchFamily="34" charset="0"/>
              <a:cs typeface="Arial" panose="020B0604020202020204" pitchFamily="34" charset="0"/>
            </a:endParaRPr>
          </a:p>
        </p:txBody>
      </p:sp>
      <p:graphicFrame>
        <p:nvGraphicFramePr>
          <p:cNvPr id="2" name="Table 1">
            <a:extLst>
              <a:ext uri="{FF2B5EF4-FFF2-40B4-BE49-F238E27FC236}">
                <a16:creationId xmlns:a16="http://schemas.microsoft.com/office/drawing/2014/main" id="{C631DDFF-3727-BC03-9DE0-B21FC12541FC}"/>
              </a:ext>
            </a:extLst>
          </p:cNvPr>
          <p:cNvGraphicFramePr>
            <a:graphicFrameLocks noGrp="1"/>
          </p:cNvGraphicFramePr>
          <p:nvPr>
            <p:extLst>
              <p:ext uri="{D42A27DB-BD31-4B8C-83A1-F6EECF244321}">
                <p14:modId xmlns:p14="http://schemas.microsoft.com/office/powerpoint/2010/main" val="3758102374"/>
              </p:ext>
            </p:extLst>
          </p:nvPr>
        </p:nvGraphicFramePr>
        <p:xfrm>
          <a:off x="544575" y="2956656"/>
          <a:ext cx="2860106" cy="2359192"/>
        </p:xfrm>
        <a:graphic>
          <a:graphicData uri="http://schemas.openxmlformats.org/drawingml/2006/table">
            <a:tbl>
              <a:tblPr firstRow="1" firstCol="1" bandRow="1">
                <a:tableStyleId>{073A0DAA-6AF3-43AB-8588-CEC1D06C72B9}</a:tableStyleId>
              </a:tblPr>
              <a:tblGrid>
                <a:gridCol w="1430053">
                  <a:extLst>
                    <a:ext uri="{9D8B030D-6E8A-4147-A177-3AD203B41FA5}">
                      <a16:colId xmlns:a16="http://schemas.microsoft.com/office/drawing/2014/main" val="1208780472"/>
                    </a:ext>
                  </a:extLst>
                </a:gridCol>
                <a:gridCol w="1430053">
                  <a:extLst>
                    <a:ext uri="{9D8B030D-6E8A-4147-A177-3AD203B41FA5}">
                      <a16:colId xmlns:a16="http://schemas.microsoft.com/office/drawing/2014/main" val="2732398523"/>
                    </a:ext>
                  </a:extLst>
                </a:gridCol>
              </a:tblGrid>
              <a:tr h="214472">
                <a:tc>
                  <a:txBody>
                    <a:bodyPr/>
                    <a:lstStyle/>
                    <a:p>
                      <a:pPr marL="0" marR="0" algn="ctr">
                        <a:lnSpc>
                          <a:spcPct val="107000"/>
                        </a:lnSpc>
                        <a:spcBef>
                          <a:spcPts val="0"/>
                        </a:spcBef>
                        <a:spcAft>
                          <a:spcPts val="0"/>
                        </a:spcAft>
                      </a:pPr>
                      <a:r>
                        <a:rPr lang="en-US" sz="1100">
                          <a:effectLst/>
                        </a:rPr>
                        <a:t>N_hidden</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07000"/>
                        </a:lnSpc>
                        <a:spcBef>
                          <a:spcPts val="0"/>
                        </a:spcBef>
                        <a:spcAft>
                          <a:spcPts val="0"/>
                        </a:spcAft>
                      </a:pPr>
                      <a:r>
                        <a:rPr lang="en-US" sz="1100" dirty="0">
                          <a:effectLst/>
                        </a:rPr>
                        <a:t>1</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714736721"/>
                  </a:ext>
                </a:extLst>
              </a:tr>
              <a:tr h="214472">
                <a:tc>
                  <a:txBody>
                    <a:bodyPr/>
                    <a:lstStyle/>
                    <a:p>
                      <a:pPr marL="0" marR="0" algn="ctr">
                        <a:lnSpc>
                          <a:spcPct val="107000"/>
                        </a:lnSpc>
                        <a:spcBef>
                          <a:spcPts val="0"/>
                        </a:spcBef>
                        <a:spcAft>
                          <a:spcPts val="0"/>
                        </a:spcAft>
                      </a:pPr>
                      <a:r>
                        <a:rPr lang="en-US" sz="1100">
                          <a:solidFill>
                            <a:schemeClr val="tx1"/>
                          </a:solidFill>
                          <a:effectLst/>
                        </a:rPr>
                        <a:t>N_neurons</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effectLst/>
                        </a:rPr>
                        <a:t>32</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1616394925"/>
                  </a:ext>
                </a:extLst>
              </a:tr>
              <a:tr h="214472">
                <a:tc>
                  <a:txBody>
                    <a:bodyPr/>
                    <a:lstStyle/>
                    <a:p>
                      <a:pPr marL="0" marR="0" algn="ctr">
                        <a:lnSpc>
                          <a:spcPct val="107000"/>
                        </a:lnSpc>
                        <a:spcBef>
                          <a:spcPts val="0"/>
                        </a:spcBef>
                        <a:spcAft>
                          <a:spcPts val="0"/>
                        </a:spcAft>
                      </a:pPr>
                      <a:r>
                        <a:rPr lang="en-US" sz="1100">
                          <a:solidFill>
                            <a:schemeClr val="tx1"/>
                          </a:solidFill>
                          <a:effectLst/>
                        </a:rPr>
                        <a:t>Activation function</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effectLst/>
                        </a:rPr>
                        <a:t>Relu</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2142477587"/>
                  </a:ext>
                </a:extLst>
              </a:tr>
              <a:tr h="214472">
                <a:tc>
                  <a:txBody>
                    <a:bodyPr/>
                    <a:lstStyle/>
                    <a:p>
                      <a:pPr marL="0" marR="0" algn="ctr">
                        <a:lnSpc>
                          <a:spcPct val="107000"/>
                        </a:lnSpc>
                        <a:spcBef>
                          <a:spcPts val="0"/>
                        </a:spcBef>
                        <a:spcAft>
                          <a:spcPts val="0"/>
                        </a:spcAft>
                      </a:pPr>
                      <a:r>
                        <a:rPr lang="en-US" sz="1100">
                          <a:solidFill>
                            <a:schemeClr val="tx1"/>
                          </a:solidFill>
                          <a:effectLst/>
                        </a:rPr>
                        <a:t>Batch normalization</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effectLst/>
                        </a:rPr>
                        <a:t>True</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2910908221"/>
                  </a:ext>
                </a:extLst>
              </a:tr>
              <a:tr h="214472">
                <a:tc>
                  <a:txBody>
                    <a:bodyPr/>
                    <a:lstStyle/>
                    <a:p>
                      <a:pPr marL="0" marR="0" algn="ctr">
                        <a:lnSpc>
                          <a:spcPct val="107000"/>
                        </a:lnSpc>
                        <a:spcBef>
                          <a:spcPts val="0"/>
                        </a:spcBef>
                        <a:spcAft>
                          <a:spcPts val="0"/>
                        </a:spcAft>
                      </a:pPr>
                      <a:r>
                        <a:rPr lang="en-US" sz="1100">
                          <a:solidFill>
                            <a:schemeClr val="tx1"/>
                          </a:solidFill>
                          <a:effectLst/>
                        </a:rPr>
                        <a:t>Dropout</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effectLst/>
                        </a:rPr>
                        <a:t>False</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1370639502"/>
                  </a:ext>
                </a:extLst>
              </a:tr>
              <a:tr h="214472">
                <a:tc>
                  <a:txBody>
                    <a:bodyPr/>
                    <a:lstStyle/>
                    <a:p>
                      <a:pPr marL="0" marR="0" algn="ctr">
                        <a:lnSpc>
                          <a:spcPct val="107000"/>
                        </a:lnSpc>
                        <a:spcBef>
                          <a:spcPts val="0"/>
                        </a:spcBef>
                        <a:spcAft>
                          <a:spcPts val="0"/>
                        </a:spcAft>
                      </a:pPr>
                      <a:r>
                        <a:rPr lang="en-US" sz="1100">
                          <a:solidFill>
                            <a:schemeClr val="tx1"/>
                          </a:solidFill>
                          <a:effectLst/>
                        </a:rPr>
                        <a:t>Optimizer</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effectLst/>
                        </a:rPr>
                        <a:t>Adam</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779894540"/>
                  </a:ext>
                </a:extLst>
              </a:tr>
              <a:tr h="214472">
                <a:tc>
                  <a:txBody>
                    <a:bodyPr/>
                    <a:lstStyle/>
                    <a:p>
                      <a:pPr marL="0" marR="0" algn="ctr">
                        <a:lnSpc>
                          <a:spcPct val="107000"/>
                        </a:lnSpc>
                        <a:spcBef>
                          <a:spcPts val="0"/>
                        </a:spcBef>
                        <a:spcAft>
                          <a:spcPts val="0"/>
                        </a:spcAft>
                      </a:pPr>
                      <a:r>
                        <a:rPr lang="en-US" sz="1100" dirty="0">
                          <a:solidFill>
                            <a:schemeClr val="tx1"/>
                          </a:solidFill>
                          <a:effectLst/>
                        </a:rPr>
                        <a:t>Learning rate</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effectLst/>
                        </a:rPr>
                        <a:t>0.001</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405458514"/>
                  </a:ext>
                </a:extLst>
              </a:tr>
              <a:tr h="214472">
                <a:tc>
                  <a:txBody>
                    <a:bodyPr/>
                    <a:lstStyle/>
                    <a:p>
                      <a:pPr marL="0" marR="0" algn="ctr">
                        <a:lnSpc>
                          <a:spcPct val="107000"/>
                        </a:lnSpc>
                        <a:spcBef>
                          <a:spcPts val="0"/>
                        </a:spcBef>
                        <a:spcAft>
                          <a:spcPts val="0"/>
                        </a:spcAft>
                      </a:pPr>
                      <a:r>
                        <a:rPr lang="en-US" sz="1100">
                          <a:solidFill>
                            <a:schemeClr val="tx1"/>
                          </a:solidFill>
                          <a:effectLst/>
                        </a:rPr>
                        <a:t>Epochs </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effectLst/>
                        </a:rPr>
                        <a:t>48</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2167713550"/>
                  </a:ext>
                </a:extLst>
              </a:tr>
              <a:tr h="214472">
                <a:tc>
                  <a:txBody>
                    <a:bodyPr/>
                    <a:lstStyle/>
                    <a:p>
                      <a:pPr marL="0" marR="0" algn="ctr">
                        <a:lnSpc>
                          <a:spcPct val="107000"/>
                        </a:lnSpc>
                        <a:spcBef>
                          <a:spcPts val="0"/>
                        </a:spcBef>
                        <a:spcAft>
                          <a:spcPts val="0"/>
                        </a:spcAft>
                      </a:pPr>
                      <a:r>
                        <a:rPr lang="en-US" sz="1100">
                          <a:solidFill>
                            <a:schemeClr val="tx1"/>
                          </a:solidFill>
                          <a:effectLst/>
                        </a:rPr>
                        <a:t>Train accuracy</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effectLst/>
                        </a:rPr>
                        <a:t>100%</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3250403125"/>
                  </a:ext>
                </a:extLst>
              </a:tr>
              <a:tr h="214472">
                <a:tc>
                  <a:txBody>
                    <a:bodyPr/>
                    <a:lstStyle/>
                    <a:p>
                      <a:pPr marL="0" marR="0" algn="ctr">
                        <a:lnSpc>
                          <a:spcPct val="107000"/>
                        </a:lnSpc>
                        <a:spcBef>
                          <a:spcPts val="0"/>
                        </a:spcBef>
                        <a:spcAft>
                          <a:spcPts val="0"/>
                        </a:spcAft>
                      </a:pPr>
                      <a:r>
                        <a:rPr lang="en-US" sz="1100">
                          <a:solidFill>
                            <a:schemeClr val="tx1"/>
                          </a:solidFill>
                          <a:effectLst/>
                        </a:rPr>
                        <a:t>Validation accuracy</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effectLst/>
                        </a:rPr>
                        <a:t>98.095%</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3689291863"/>
                  </a:ext>
                </a:extLst>
              </a:tr>
              <a:tr h="214472">
                <a:tc>
                  <a:txBody>
                    <a:bodyPr/>
                    <a:lstStyle/>
                    <a:p>
                      <a:pPr marL="0" marR="0" algn="ctr">
                        <a:lnSpc>
                          <a:spcPct val="107000"/>
                        </a:lnSpc>
                        <a:spcBef>
                          <a:spcPts val="0"/>
                        </a:spcBef>
                        <a:spcAft>
                          <a:spcPts val="0"/>
                        </a:spcAft>
                      </a:pPr>
                      <a:r>
                        <a:rPr lang="en-US" sz="1100" dirty="0">
                          <a:solidFill>
                            <a:schemeClr val="tx1"/>
                          </a:solidFill>
                          <a:effectLst/>
                        </a:rPr>
                        <a:t>Test accuracy</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effectLst/>
                        </a:rPr>
                        <a:t>99.2857%</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2064469065"/>
                  </a:ext>
                </a:extLst>
              </a:tr>
            </a:tbl>
          </a:graphicData>
        </a:graphic>
      </p:graphicFrame>
      <p:sp>
        <p:nvSpPr>
          <p:cNvPr id="15" name="TextBox 14">
            <a:extLst>
              <a:ext uri="{FF2B5EF4-FFF2-40B4-BE49-F238E27FC236}">
                <a16:creationId xmlns:a16="http://schemas.microsoft.com/office/drawing/2014/main" id="{3418F586-011D-E5C4-84B3-411F34D70EA4}"/>
              </a:ext>
            </a:extLst>
          </p:cNvPr>
          <p:cNvSpPr txBox="1"/>
          <p:nvPr/>
        </p:nvSpPr>
        <p:spPr>
          <a:xfrm>
            <a:off x="3697286" y="1112378"/>
            <a:ext cx="5260013" cy="1936812"/>
          </a:xfrm>
          <a:prstGeom prst="rect">
            <a:avLst/>
          </a:prstGeom>
          <a:noFill/>
        </p:spPr>
        <p:txBody>
          <a:bodyPr wrap="square" rtlCol="0">
            <a:spAutoFit/>
          </a:bodyPr>
          <a:lstStyle/>
          <a:p>
            <a:r>
              <a:rPr lang="en-US" sz="1800" b="1" dirty="0">
                <a:solidFill>
                  <a:srgbClr val="FF0000"/>
                </a:solidFill>
              </a:rPr>
              <a:t>Visualization</a:t>
            </a:r>
            <a:endParaRPr lang="en-US" b="1" dirty="0">
              <a:solidFill>
                <a:srgbClr val="FF0000"/>
              </a:solidFill>
            </a:endParaRPr>
          </a:p>
          <a:p>
            <a:pPr marL="0" marR="0">
              <a:lnSpc>
                <a:spcPct val="107000"/>
              </a:lnSpc>
              <a:spcBef>
                <a:spcPts val="0"/>
              </a:spcBef>
              <a:spcAft>
                <a:spcPts val="800"/>
              </a:spcAft>
            </a:pPr>
            <a:r>
              <a:rPr lang="en-US" sz="1600" dirty="0">
                <a:effectLst/>
                <a:latin typeface="Segoe UI" panose="020B0502040204020203" pitchFamily="34" charset="0"/>
                <a:ea typeface="Calibri" panose="020F0502020204030204" pitchFamily="34" charset="0"/>
                <a:cs typeface="Arial" panose="020B0604020202020204" pitchFamily="34" charset="0"/>
              </a:rPr>
              <a:t>The next two figures show the learning curve and explain that the model doesn’t suffer from overfitting due to the equality of the validation accuracy and loss with the train accuracy, and it doesn’t suffer from underfitting due to high values of the validation accuracy and train accuracy.</a:t>
            </a:r>
            <a:endParaRPr lang="en-US" sz="16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16" name="Picture 15">
            <a:extLst>
              <a:ext uri="{FF2B5EF4-FFF2-40B4-BE49-F238E27FC236}">
                <a16:creationId xmlns:a16="http://schemas.microsoft.com/office/drawing/2014/main" id="{FFFD2589-381D-166C-88E8-5D532CB994E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697286" y="3379036"/>
            <a:ext cx="2522130" cy="1936812"/>
          </a:xfrm>
          <a:prstGeom prst="rect">
            <a:avLst/>
          </a:prstGeom>
        </p:spPr>
      </p:pic>
      <p:pic>
        <p:nvPicPr>
          <p:cNvPr id="20" name="Picture 19" descr="Chart, histogram&#10;&#10;Description automatically generated">
            <a:extLst>
              <a:ext uri="{FF2B5EF4-FFF2-40B4-BE49-F238E27FC236}">
                <a16:creationId xmlns:a16="http://schemas.microsoft.com/office/drawing/2014/main" id="{45E91FEF-9B2A-4B27-3F82-A4F469C69A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37043" y="3379036"/>
            <a:ext cx="2522130" cy="1936812"/>
          </a:xfrm>
          <a:prstGeom prst="rect">
            <a:avLst/>
          </a:prstGeom>
        </p:spPr>
      </p:pic>
      <p:pic>
        <p:nvPicPr>
          <p:cNvPr id="21" name="Picture 20" descr="Table&#10;&#10;Description automatically generated">
            <a:extLst>
              <a:ext uri="{FF2B5EF4-FFF2-40B4-BE49-F238E27FC236}">
                <a16:creationId xmlns:a16="http://schemas.microsoft.com/office/drawing/2014/main" id="{5EB537F4-DBC4-DC7C-7CF7-8A5923FFD38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33576" y="488465"/>
            <a:ext cx="2513847" cy="4827383"/>
          </a:xfrm>
          <a:prstGeom prst="rect">
            <a:avLst/>
          </a:prstGeom>
        </p:spPr>
      </p:pic>
      <p:sp>
        <p:nvSpPr>
          <p:cNvPr id="3" name="TextBox 2">
            <a:extLst>
              <a:ext uri="{FF2B5EF4-FFF2-40B4-BE49-F238E27FC236}">
                <a16:creationId xmlns:a16="http://schemas.microsoft.com/office/drawing/2014/main" id="{22BE81D4-F08A-7CF7-D6BC-49377715877D}"/>
              </a:ext>
            </a:extLst>
          </p:cNvPr>
          <p:cNvSpPr txBox="1"/>
          <p:nvPr/>
        </p:nvSpPr>
        <p:spPr>
          <a:xfrm>
            <a:off x="9769079" y="5315848"/>
            <a:ext cx="1458139" cy="230832"/>
          </a:xfrm>
          <a:prstGeom prst="rect">
            <a:avLst/>
          </a:prstGeom>
          <a:noFill/>
          <a:ln>
            <a:solidFill>
              <a:schemeClr val="tx1"/>
            </a:solidFill>
          </a:ln>
        </p:spPr>
        <p:txBody>
          <a:bodyPr wrap="square" rtlCol="0">
            <a:spAutoFit/>
          </a:bodyPr>
          <a:lstStyle/>
          <a:p>
            <a:r>
              <a:rPr lang="en-US" sz="900" dirty="0"/>
              <a:t>Best model architecture</a:t>
            </a:r>
          </a:p>
        </p:txBody>
      </p:sp>
    </p:spTree>
    <p:extLst>
      <p:ext uri="{BB962C8B-B14F-4D97-AF65-F5344CB8AC3E}">
        <p14:creationId xmlns:p14="http://schemas.microsoft.com/office/powerpoint/2010/main" val="7893948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054047C02F9ED41A7A142C23BE4457D" ma:contentTypeVersion="4" ma:contentTypeDescription="Create a new document." ma:contentTypeScope="" ma:versionID="66ea6dfbf48b51452ff65f5d4983afd0">
  <xsd:schema xmlns:xsd="http://www.w3.org/2001/XMLSchema" xmlns:xs="http://www.w3.org/2001/XMLSchema" xmlns:p="http://schemas.microsoft.com/office/2006/metadata/properties" xmlns:ns3="9e5dfb77-1fed-4ba7-bad7-e40baf353e9e" targetNamespace="http://schemas.microsoft.com/office/2006/metadata/properties" ma:root="true" ma:fieldsID="dffc66b4d83ca8206b0947f857955e87" ns3:_="">
    <xsd:import namespace="9e5dfb77-1fed-4ba7-bad7-e40baf353e9e"/>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e5dfb77-1fed-4ba7-bad7-e40baf353e9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6A2A37E-F621-4A52-B83F-F34DE1241A12}">
  <ds:schemaRefs>
    <ds:schemaRef ds:uri="http://purl.org/dc/elements/1.1/"/>
    <ds:schemaRef ds:uri="http://www.w3.org/XML/1998/namespace"/>
    <ds:schemaRef ds:uri="http://purl.org/dc/terms/"/>
    <ds:schemaRef ds:uri="9e5dfb77-1fed-4ba7-bad7-e40baf353e9e"/>
    <ds:schemaRef ds:uri="http://schemas.microsoft.com/office/2006/documentManagement/types"/>
    <ds:schemaRef ds:uri="http://schemas.microsoft.com/office/infopath/2007/PartnerControls"/>
    <ds:schemaRef ds:uri="http://purl.org/dc/dcmitype/"/>
    <ds:schemaRef ds:uri="http://schemas.microsoft.com/office/2006/metadata/properties"/>
    <ds:schemaRef ds:uri="http://schemas.openxmlformats.org/package/2006/metadata/core-properties"/>
  </ds:schemaRefs>
</ds:datastoreItem>
</file>

<file path=customXml/itemProps2.xml><?xml version="1.0" encoding="utf-8"?>
<ds:datastoreItem xmlns:ds="http://schemas.openxmlformats.org/officeDocument/2006/customXml" ds:itemID="{917DC13B-FD30-4E25-8757-33068FCC704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e5dfb77-1fed-4ba7-bad7-e40baf353e9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28E3E70-6FFC-4BC7-8D13-B5A623CCC1C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1314</TotalTime>
  <Words>920</Words>
  <Application>Microsoft Office PowerPoint</Application>
  <PresentationFormat>Widescreen</PresentationFormat>
  <Paragraphs>244</Paragraphs>
  <Slides>6</Slides>
  <Notes>0</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Segoe UI</vt:lpstr>
      <vt:lpstr>Office Theme</vt:lpstr>
      <vt:lpstr>Object Detection Selected-2</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Vision</dc:title>
  <dc:creator>Abanoub Rafaat</dc:creator>
  <cp:lastModifiedBy>Abanoub Rafaat</cp:lastModifiedBy>
  <cp:revision>33</cp:revision>
  <dcterms:created xsi:type="dcterms:W3CDTF">2020-12-06T18:36:43Z</dcterms:created>
  <dcterms:modified xsi:type="dcterms:W3CDTF">2022-05-10T23:19:11Z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0x0101002054047C02F9ED41A7A142C23BE4457D</vt:lpwstr>
  </property>
</Properties>
</file>

<file path=docProps/thumbnail.jpeg>
</file>